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409" r:id="rId2"/>
    <p:sldId id="395" r:id="rId3"/>
    <p:sldId id="421" r:id="rId4"/>
    <p:sldId id="396" r:id="rId5"/>
    <p:sldId id="422" r:id="rId6"/>
    <p:sldId id="423" r:id="rId7"/>
    <p:sldId id="425" r:id="rId8"/>
    <p:sldId id="426" r:id="rId9"/>
    <p:sldId id="405" r:id="rId10"/>
    <p:sldId id="427" r:id="rId11"/>
    <p:sldId id="420" r:id="rId12"/>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204" userDrawn="1">
          <p15:clr>
            <a:srgbClr val="A4A3A4"/>
          </p15:clr>
        </p15:guide>
        <p15:guide id="4" pos="5556" userDrawn="1">
          <p15:clr>
            <a:srgbClr val="A4A3A4"/>
          </p15:clr>
        </p15:guide>
        <p15:guide id="5" orient="horz" pos="486" userDrawn="1">
          <p15:clr>
            <a:srgbClr val="A4A3A4"/>
          </p15:clr>
        </p15:guide>
        <p15:guide id="6" orient="horz" pos="191" userDrawn="1">
          <p15:clr>
            <a:srgbClr val="A4A3A4"/>
          </p15:clr>
        </p15:guide>
        <p15:guide id="7" orient="horz" pos="577" userDrawn="1">
          <p15:clr>
            <a:srgbClr val="A4A3A4"/>
          </p15:clr>
        </p15:guide>
        <p15:guide id="8" orient="horz" pos="1121" userDrawn="1">
          <p15:clr>
            <a:srgbClr val="A4A3A4"/>
          </p15:clr>
        </p15:guide>
        <p15:guide id="9" orient="horz" pos="1257" userDrawn="1">
          <p15:clr>
            <a:srgbClr val="A4A3A4"/>
          </p15:clr>
        </p15:guide>
        <p15:guide id="10" pos="2222" userDrawn="1">
          <p15:clr>
            <a:srgbClr val="A4A3A4"/>
          </p15:clr>
        </p15:guide>
        <p15:guide id="11" pos="1111" userDrawn="1">
          <p15:clr>
            <a:srgbClr val="A4A3A4"/>
          </p15:clr>
        </p15:guide>
        <p15:guide id="12" pos="4581" userDrawn="1">
          <p15:clr>
            <a:srgbClr val="A4A3A4"/>
          </p15:clr>
        </p15:guide>
        <p15:guide id="13" pos="12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9A"/>
    <a:srgbClr val="00486C"/>
    <a:srgbClr val="04648D"/>
    <a:srgbClr val="00648D"/>
    <a:srgbClr val="04AC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63" autoAdjust="0"/>
    <p:restoredTop sz="95073" autoAdjust="0"/>
  </p:normalViewPr>
  <p:slideViewPr>
    <p:cSldViewPr snapToGrid="0" snapToObjects="1">
      <p:cViewPr varScale="1">
        <p:scale>
          <a:sx n="118" d="100"/>
          <a:sy n="118" d="100"/>
        </p:scale>
        <p:origin x="1248" y="192"/>
      </p:cViewPr>
      <p:guideLst>
        <p:guide orient="horz" pos="1620"/>
        <p:guide pos="2880"/>
        <p:guide pos="204"/>
        <p:guide pos="5556"/>
        <p:guide orient="horz" pos="486"/>
        <p:guide orient="horz" pos="191"/>
        <p:guide orient="horz" pos="577"/>
        <p:guide orient="horz" pos="1121"/>
        <p:guide orient="horz" pos="1257"/>
        <p:guide pos="2222"/>
        <p:guide pos="1111"/>
        <p:guide pos="4581"/>
        <p:guide pos="12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3216"/>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35F49-91E7-AE47-91E9-78F180733EF3}" type="datetimeFigureOut">
              <a:rPr lang="es-ES" smtClean="0"/>
              <a:pPr/>
              <a:t>27/4/17</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C2185-1B78-8244-9609-CDF3C3777A99}" type="slidenum">
              <a:rPr lang="es-ES" smtClean="0"/>
              <a:pPr/>
              <a:t>‹#›</a:t>
            </a:fld>
            <a:endParaRPr lang="es-ES"/>
          </a:p>
        </p:txBody>
      </p:sp>
    </p:spTree>
    <p:extLst>
      <p:ext uri="{BB962C8B-B14F-4D97-AF65-F5344CB8AC3E}">
        <p14:creationId xmlns:p14="http://schemas.microsoft.com/office/powerpoint/2010/main" val="42802476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a:t>Se generan una serie de hitos que se deben cumplir para materializar la aplicación de </a:t>
            </a:r>
            <a:r>
              <a:rPr lang="es-ES"/>
              <a:t>los SSCC.</a:t>
            </a:r>
            <a:endParaRPr lang="es-ES" dirty="0"/>
          </a:p>
          <a:p>
            <a:pPr marL="171450" indent="-171450">
              <a:buFont typeface="Arial" panose="020B0604020202020204" pitchFamily="34" charset="0"/>
              <a:buChar char="•"/>
            </a:pPr>
            <a:endParaRPr lang="es-CL" dirty="0"/>
          </a:p>
        </p:txBody>
      </p:sp>
      <p:sp>
        <p:nvSpPr>
          <p:cNvPr id="4" name="Marcador de número de diapositiva 3"/>
          <p:cNvSpPr>
            <a:spLocks noGrp="1"/>
          </p:cNvSpPr>
          <p:nvPr>
            <p:ph type="sldNum" sz="quarter" idx="10"/>
          </p:nvPr>
        </p:nvSpPr>
        <p:spPr/>
        <p:txBody>
          <a:bodyPr/>
          <a:lstStyle/>
          <a:p>
            <a:fld id="{367C2185-1B78-8244-9609-CDF3C3777A99}" type="slidenum">
              <a:rPr lang="es-ES" smtClean="0"/>
              <a:pPr/>
              <a:t>2</a:t>
            </a:fld>
            <a:endParaRPr lang="es-ES"/>
          </a:p>
        </p:txBody>
      </p:sp>
    </p:spTree>
    <p:extLst>
      <p:ext uri="{BB962C8B-B14F-4D97-AF65-F5344CB8AC3E}">
        <p14:creationId xmlns:p14="http://schemas.microsoft.com/office/powerpoint/2010/main" val="121210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a:t>Se generan una serie de hitos que se deben cumplir para materializar la aplicación de </a:t>
            </a:r>
            <a:r>
              <a:rPr lang="es-ES"/>
              <a:t>los SSCC.</a:t>
            </a:r>
            <a:endParaRPr lang="es-ES" dirty="0"/>
          </a:p>
          <a:p>
            <a:pPr marL="171450" indent="-171450">
              <a:buFont typeface="Arial" panose="020B0604020202020204" pitchFamily="34" charset="0"/>
              <a:buChar char="•"/>
            </a:pPr>
            <a:endParaRPr lang="es-CL" dirty="0"/>
          </a:p>
        </p:txBody>
      </p:sp>
      <p:sp>
        <p:nvSpPr>
          <p:cNvPr id="4" name="Marcador de número de diapositiva 3"/>
          <p:cNvSpPr>
            <a:spLocks noGrp="1"/>
          </p:cNvSpPr>
          <p:nvPr>
            <p:ph type="sldNum" sz="quarter" idx="10"/>
          </p:nvPr>
        </p:nvSpPr>
        <p:spPr/>
        <p:txBody>
          <a:bodyPr/>
          <a:lstStyle/>
          <a:p>
            <a:fld id="{367C2185-1B78-8244-9609-CDF3C3777A99}" type="slidenum">
              <a:rPr lang="es-ES" smtClean="0"/>
              <a:pPr/>
              <a:t>4</a:t>
            </a:fld>
            <a:endParaRPr lang="es-ES"/>
          </a:p>
        </p:txBody>
      </p:sp>
    </p:spTree>
    <p:extLst>
      <p:ext uri="{BB962C8B-B14F-4D97-AF65-F5344CB8AC3E}">
        <p14:creationId xmlns:p14="http://schemas.microsoft.com/office/powerpoint/2010/main" val="1212100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C2185-1B78-8244-9609-CDF3C3777A99}" type="slidenum">
              <a:rPr lang="es-ES" smtClean="0"/>
              <a:pPr/>
              <a:t>6</a:t>
            </a:fld>
            <a:endParaRPr lang="es-ES"/>
          </a:p>
        </p:txBody>
      </p:sp>
    </p:spTree>
    <p:extLst>
      <p:ext uri="{BB962C8B-B14F-4D97-AF65-F5344CB8AC3E}">
        <p14:creationId xmlns:p14="http://schemas.microsoft.com/office/powerpoint/2010/main" val="6533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457200" y="4767263"/>
            <a:ext cx="2133600" cy="273844"/>
          </a:xfrm>
          <a:prstGeom prst="rect">
            <a:avLst/>
          </a:prstGeom>
        </p:spPr>
        <p:txBody>
          <a:bodyPr/>
          <a:lstStyle/>
          <a:p>
            <a:fld id="{2DC99F03-F942-9148-8047-C85A26E19806}" type="datetimeFigureOut">
              <a:rPr lang="es-ES" smtClean="0"/>
              <a:pPr/>
              <a:t>27/4/17</a:t>
            </a:fld>
            <a:endParaRPr lang="es-ES"/>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1D2AF8D2-23F7-9745-AE1F-08BE8CDF13EC}" type="slidenum">
              <a:rPr lang="es-ES" smtClean="0"/>
              <a:pPr/>
              <a:t>‹#›</a:t>
            </a:fld>
            <a:endParaRPr lang="es-ES"/>
          </a:p>
        </p:txBody>
      </p:sp>
      <p:pic>
        <p:nvPicPr>
          <p:cNvPr id="11" name="Imagen 10" descr="original.jpg"/>
          <p:cNvPicPr>
            <a:picLocks noChangeAspect="1"/>
          </p:cNvPicPr>
          <p:nvPr userDrawn="1"/>
        </p:nvPicPr>
        <p:blipFill rotWithShape="1">
          <a:blip r:embed="rId2">
            <a:extLst>
              <a:ext uri="{28A0092B-C50C-407E-A947-70E740481C1C}">
                <a14:useLocalDpi xmlns:a14="http://schemas.microsoft.com/office/drawing/2010/main" val="0"/>
              </a:ext>
            </a:extLst>
          </a:blip>
          <a:srcRect t="13769" b="47406"/>
          <a:stretch/>
        </p:blipFill>
        <p:spPr>
          <a:xfrm>
            <a:off x="0" y="1257299"/>
            <a:ext cx="9144000" cy="2184401"/>
          </a:xfrm>
          <a:prstGeom prst="rect">
            <a:avLst/>
          </a:prstGeom>
        </p:spPr>
      </p:pic>
      <p:sp>
        <p:nvSpPr>
          <p:cNvPr id="16" name="Rectángulo 15"/>
          <p:cNvSpPr/>
          <p:nvPr userDrawn="1"/>
        </p:nvSpPr>
        <p:spPr>
          <a:xfrm>
            <a:off x="0" y="3505200"/>
            <a:ext cx="9144000" cy="1638300"/>
          </a:xfrm>
          <a:prstGeom prst="rect">
            <a:avLst/>
          </a:prstGeom>
          <a:solidFill>
            <a:srgbClr val="5772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18" name="Imagen 17" descr="DETALLE GRAFICO CORPORATIVO - 5.png"/>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152119" y="3615366"/>
            <a:ext cx="752881" cy="944912"/>
          </a:xfrm>
          <a:prstGeom prst="rect">
            <a:avLst/>
          </a:prstGeom>
        </p:spPr>
      </p:pic>
      <p:sp>
        <p:nvSpPr>
          <p:cNvPr id="3" name="Subtítulo 2"/>
          <p:cNvSpPr>
            <a:spLocks noGrp="1"/>
          </p:cNvSpPr>
          <p:nvPr>
            <p:ph type="subTitle" idx="1"/>
          </p:nvPr>
        </p:nvSpPr>
        <p:spPr>
          <a:xfrm>
            <a:off x="1904999" y="3633452"/>
            <a:ext cx="6550510" cy="1314450"/>
          </a:xfrm>
          <a:prstGeom prst="rect">
            <a:avLst/>
          </a:prstGeom>
        </p:spPr>
        <p:txBody>
          <a:bodyPr/>
          <a:lstStyle>
            <a:lvl1pPr marL="0" indent="0" algn="l">
              <a:buNone/>
              <a:defRPr sz="2800" i="0">
                <a:solidFill>
                  <a:schemeClr val="bg1"/>
                </a:solidFill>
                <a:latin typeface="HelveticaNeueLT Std Lt" panose="020B0403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2" name="Título 1"/>
          <p:cNvSpPr>
            <a:spLocks noGrp="1"/>
          </p:cNvSpPr>
          <p:nvPr>
            <p:ph type="ctrTitle"/>
          </p:nvPr>
        </p:nvSpPr>
        <p:spPr>
          <a:xfrm>
            <a:off x="1904999" y="2726669"/>
            <a:ext cx="6550511" cy="577643"/>
          </a:xfrm>
          <a:prstGeom prst="rect">
            <a:avLst/>
          </a:prstGeom>
        </p:spPr>
        <p:txBody>
          <a:bodyPr/>
          <a:lstStyle>
            <a:lvl1pPr algn="l">
              <a:defRPr sz="3600" b="0">
                <a:solidFill>
                  <a:schemeClr val="bg1"/>
                </a:solidFill>
                <a:latin typeface="HelveticaNeueLT Std Med" panose="020B0804020202020204" pitchFamily="34" charset="0"/>
                <a:cs typeface="Arial" panose="020B0604020202020204" pitchFamily="34" charset="0"/>
              </a:defRPr>
            </a:lvl1pPr>
          </a:lstStyle>
          <a:p>
            <a:r>
              <a:rPr lang="es-ES_tradnl" dirty="0"/>
              <a:t>Clic para editar título</a:t>
            </a:r>
            <a:endParaRPr lang="es-ES" dirty="0"/>
          </a:p>
        </p:txBody>
      </p:sp>
    </p:spTree>
    <p:extLst>
      <p:ext uri="{BB962C8B-B14F-4D97-AF65-F5344CB8AC3E}">
        <p14:creationId xmlns:p14="http://schemas.microsoft.com/office/powerpoint/2010/main" val="2854540100"/>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323850" y="303213"/>
            <a:ext cx="8496300" cy="612775"/>
          </a:xfrm>
          <a:prstGeom prst="rect">
            <a:avLst/>
          </a:prstGeom>
        </p:spPr>
        <p:txBody>
          <a:bodyPr/>
          <a:lstStyle>
            <a:lvl1pPr algn="l">
              <a:defRPr sz="2400" b="0">
                <a:solidFill>
                  <a:schemeClr val="tx2"/>
                </a:solidFill>
                <a:latin typeface="HelveticaNeueLT Std Med" panose="020B0804020202020204" pitchFamily="34" charset="0"/>
                <a:cs typeface="Arial" panose="020B0604020202020204" pitchFamily="34" charset="0"/>
              </a:defRPr>
            </a:lvl1pPr>
          </a:lstStyle>
          <a:p>
            <a:r>
              <a:rPr lang="es-ES_tradnl"/>
              <a:t>Clic para editar título</a:t>
            </a:r>
            <a:endParaRPr lang="es-ES"/>
          </a:p>
        </p:txBody>
      </p:sp>
      <p:sp>
        <p:nvSpPr>
          <p:cNvPr id="3" name="Marcador de texto 2"/>
          <p:cNvSpPr>
            <a:spLocks noGrp="1"/>
          </p:cNvSpPr>
          <p:nvPr>
            <p:ph type="body" idx="1"/>
          </p:nvPr>
        </p:nvSpPr>
        <p:spPr>
          <a:xfrm>
            <a:off x="323850" y="1131167"/>
            <a:ext cx="3960813" cy="479822"/>
          </a:xfrm>
          <a:prstGeom prst="rect">
            <a:avLst/>
          </a:prstGeom>
        </p:spPr>
        <p:txBody>
          <a:bodyPr anchor="t"/>
          <a:lstStyle>
            <a:lvl1pPr marL="0" indent="0">
              <a:buNone/>
              <a:defRPr sz="1600" b="0">
                <a:solidFill>
                  <a:schemeClr val="tx2"/>
                </a:solidFill>
                <a:latin typeface="HelveticaNeueLT Std Med" panose="020B08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texto del patrón</a:t>
            </a:r>
          </a:p>
        </p:txBody>
      </p:sp>
      <p:sp>
        <p:nvSpPr>
          <p:cNvPr id="4" name="Marcador de contenido 3"/>
          <p:cNvSpPr>
            <a:spLocks noGrp="1"/>
          </p:cNvSpPr>
          <p:nvPr>
            <p:ph sz="half" idx="2"/>
          </p:nvPr>
        </p:nvSpPr>
        <p:spPr>
          <a:xfrm>
            <a:off x="323850" y="1856511"/>
            <a:ext cx="3960813" cy="2731364"/>
          </a:xfrm>
          <a:prstGeom prst="rect">
            <a:avLst/>
          </a:prstGeom>
        </p:spPr>
        <p:txBody>
          <a:bodyPr/>
          <a:lstStyle>
            <a:lvl1pPr marL="342900" indent="-3429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1pPr>
            <a:lvl2pPr marL="742950" indent="-28575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2pPr>
            <a:lvl3pPr marL="11430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3pPr>
            <a:lvl4pPr marL="16002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4pPr>
            <a:lvl5pPr marL="20574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859339" y="1131167"/>
            <a:ext cx="3960812" cy="479822"/>
          </a:xfrm>
          <a:prstGeom prst="rect">
            <a:avLst/>
          </a:prstGeom>
        </p:spPr>
        <p:txBody>
          <a:bodyPr anchor="t"/>
          <a:lstStyle>
            <a:lvl1pPr marL="0" indent="0">
              <a:buNone/>
              <a:defRPr sz="1600" b="0">
                <a:solidFill>
                  <a:schemeClr val="tx2"/>
                </a:solidFill>
                <a:latin typeface="HelveticaNeueLT Std Med" panose="020B08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texto del patrón</a:t>
            </a:r>
          </a:p>
        </p:txBody>
      </p:sp>
      <p:sp>
        <p:nvSpPr>
          <p:cNvPr id="6" name="Marcador de contenido 5"/>
          <p:cNvSpPr>
            <a:spLocks noGrp="1"/>
          </p:cNvSpPr>
          <p:nvPr>
            <p:ph sz="quarter" idx="4"/>
          </p:nvPr>
        </p:nvSpPr>
        <p:spPr>
          <a:xfrm>
            <a:off x="4859339" y="1856511"/>
            <a:ext cx="3960811" cy="2731364"/>
          </a:xfrm>
          <a:prstGeom prst="rect">
            <a:avLst/>
          </a:prstGeom>
        </p:spPr>
        <p:txBody>
          <a:bodyPr/>
          <a:lstStyle>
            <a:lvl1pPr marL="342900" indent="-3429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1pPr>
            <a:lvl2pPr marL="742950" indent="-28575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2pPr>
            <a:lvl3pPr marL="11430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3pPr>
            <a:lvl4pPr marL="16002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4pPr>
            <a:lvl5pPr marL="20574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a:xfrm>
            <a:off x="457200" y="4767263"/>
            <a:ext cx="2133600" cy="273844"/>
          </a:xfrm>
          <a:prstGeom prst="rect">
            <a:avLst/>
          </a:prstGeom>
        </p:spPr>
        <p:txBody>
          <a:bodyPr/>
          <a:lstStyle/>
          <a:p>
            <a:fld id="{2DC99F03-F942-9148-8047-C85A26E19806}" type="datetimeFigureOut">
              <a:rPr lang="es-ES" smtClean="0"/>
              <a:pPr/>
              <a:t>27/4/17</a:t>
            </a:fld>
            <a:endParaRPr lang="es-ES"/>
          </a:p>
        </p:txBody>
      </p:sp>
      <p:sp>
        <p:nvSpPr>
          <p:cNvPr id="8" name="Marcador de pie de página 7"/>
          <p:cNvSpPr>
            <a:spLocks noGrp="1"/>
          </p:cNvSpPr>
          <p:nvPr>
            <p:ph type="ftr" sz="quarter" idx="11"/>
          </p:nvPr>
        </p:nvSpPr>
        <p:spPr>
          <a:xfrm>
            <a:off x="3124200" y="4767263"/>
            <a:ext cx="2895600" cy="273844"/>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6553200" y="4767263"/>
            <a:ext cx="2133600" cy="273844"/>
          </a:xfrm>
          <a:prstGeom prst="rect">
            <a:avLst/>
          </a:prstGeom>
        </p:spPr>
        <p:txBody>
          <a:bodyPr/>
          <a:lstStyle/>
          <a:p>
            <a:fld id="{1D2AF8D2-23F7-9745-AE1F-08BE8CDF13EC}" type="slidenum">
              <a:rPr lang="es-ES" smtClean="0"/>
              <a:pPr/>
              <a:t>‹#›</a:t>
            </a:fld>
            <a:endParaRPr lang="es-ES"/>
          </a:p>
        </p:txBody>
      </p:sp>
    </p:spTree>
    <p:extLst>
      <p:ext uri="{BB962C8B-B14F-4D97-AF65-F5344CB8AC3E}">
        <p14:creationId xmlns:p14="http://schemas.microsoft.com/office/powerpoint/2010/main" val="248532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3850" y="303213"/>
            <a:ext cx="8496300" cy="612775"/>
          </a:xfrm>
          <a:prstGeom prst="rect">
            <a:avLst/>
          </a:prstGeom>
        </p:spPr>
        <p:txBody>
          <a:bodyPr/>
          <a:lstStyle>
            <a:lvl1pPr algn="l">
              <a:defRPr sz="2400" b="0">
                <a:solidFill>
                  <a:schemeClr val="tx2"/>
                </a:solidFill>
                <a:latin typeface="HelveticaNeueLT Std Med" panose="020B0804020202020204" pitchFamily="34" charset="0"/>
                <a:cs typeface="Arial" panose="020B0604020202020204" pitchFamily="34" charset="0"/>
              </a:defRPr>
            </a:lvl1pPr>
          </a:lstStyle>
          <a:p>
            <a:r>
              <a:rPr lang="es-ES_tradnl" dirty="0"/>
              <a:t>Clic para editar título</a:t>
            </a:r>
            <a:endParaRPr lang="es-ES" dirty="0"/>
          </a:p>
        </p:txBody>
      </p:sp>
      <p:sp>
        <p:nvSpPr>
          <p:cNvPr id="3" name="Marcador de fecha 2"/>
          <p:cNvSpPr>
            <a:spLocks noGrp="1"/>
          </p:cNvSpPr>
          <p:nvPr>
            <p:ph type="dt" sz="half" idx="10"/>
          </p:nvPr>
        </p:nvSpPr>
        <p:spPr>
          <a:xfrm>
            <a:off x="457200" y="4767263"/>
            <a:ext cx="2133600" cy="273844"/>
          </a:xfrm>
          <a:prstGeom prst="rect">
            <a:avLst/>
          </a:prstGeom>
        </p:spPr>
        <p:txBody>
          <a:bodyPr/>
          <a:lstStyle/>
          <a:p>
            <a:fld id="{2DC99F03-F942-9148-8047-C85A26E19806}" type="datetimeFigureOut">
              <a:rPr lang="es-ES" smtClean="0"/>
              <a:pPr/>
              <a:t>27/4/17</a:t>
            </a:fld>
            <a:endParaRPr lang="es-ES"/>
          </a:p>
        </p:txBody>
      </p:sp>
      <p:sp>
        <p:nvSpPr>
          <p:cNvPr id="4" name="Marcador de pie de página 3"/>
          <p:cNvSpPr>
            <a:spLocks noGrp="1"/>
          </p:cNvSpPr>
          <p:nvPr>
            <p:ph type="ftr" sz="quarter" idx="11"/>
          </p:nvPr>
        </p:nvSpPr>
        <p:spPr>
          <a:xfrm>
            <a:off x="3124200" y="4767263"/>
            <a:ext cx="2895600" cy="273844"/>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6553200" y="4767263"/>
            <a:ext cx="2133600" cy="273844"/>
          </a:xfrm>
          <a:prstGeom prst="rect">
            <a:avLst/>
          </a:prstGeom>
        </p:spPr>
        <p:txBody>
          <a:bodyPr/>
          <a:lstStyle/>
          <a:p>
            <a:fld id="{1D2AF8D2-23F7-9745-AE1F-08BE8CDF13EC}" type="slidenum">
              <a:rPr lang="es-ES" smtClean="0"/>
              <a:pPr/>
              <a:t>‹#›</a:t>
            </a:fld>
            <a:endParaRPr lang="es-ES"/>
          </a:p>
        </p:txBody>
      </p:sp>
    </p:spTree>
    <p:extLst>
      <p:ext uri="{BB962C8B-B14F-4D97-AF65-F5344CB8AC3E}">
        <p14:creationId xmlns:p14="http://schemas.microsoft.com/office/powerpoint/2010/main" val="300308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4767263"/>
            <a:ext cx="2133600" cy="273844"/>
          </a:xfrm>
          <a:prstGeom prst="rect">
            <a:avLst/>
          </a:prstGeom>
        </p:spPr>
        <p:txBody>
          <a:bodyPr/>
          <a:lstStyle/>
          <a:p>
            <a:fld id="{2DC99F03-F942-9148-8047-C85A26E19806}" type="datetimeFigureOut">
              <a:rPr lang="es-ES" smtClean="0"/>
              <a:pPr/>
              <a:t>27/4/17</a:t>
            </a:fld>
            <a:endParaRPr lang="es-ES"/>
          </a:p>
        </p:txBody>
      </p:sp>
      <p:sp>
        <p:nvSpPr>
          <p:cNvPr id="3" name="Marcador de pie de página 2"/>
          <p:cNvSpPr>
            <a:spLocks noGrp="1"/>
          </p:cNvSpPr>
          <p:nvPr>
            <p:ph type="ftr" sz="quarter" idx="11"/>
          </p:nvPr>
        </p:nvSpPr>
        <p:spPr>
          <a:xfrm>
            <a:off x="3124200" y="4767263"/>
            <a:ext cx="2895600" cy="273844"/>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6553200" y="4767263"/>
            <a:ext cx="2133600" cy="273844"/>
          </a:xfrm>
          <a:prstGeom prst="rect">
            <a:avLst/>
          </a:prstGeom>
        </p:spPr>
        <p:txBody>
          <a:bodyPr/>
          <a:lstStyle/>
          <a:p>
            <a:fld id="{1D2AF8D2-23F7-9745-AE1F-08BE8CDF13EC}" type="slidenum">
              <a:rPr lang="es-ES" smtClean="0"/>
              <a:pPr/>
              <a:t>‹#›</a:t>
            </a:fld>
            <a:endParaRPr lang="es-ES"/>
          </a:p>
        </p:txBody>
      </p:sp>
    </p:spTree>
    <p:extLst>
      <p:ext uri="{BB962C8B-B14F-4D97-AF65-F5344CB8AC3E}">
        <p14:creationId xmlns:p14="http://schemas.microsoft.com/office/powerpoint/2010/main" val="3149754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23850" y="915987"/>
            <a:ext cx="3008313" cy="871538"/>
          </a:xfrm>
          <a:prstGeom prst="rect">
            <a:avLst/>
          </a:prstGeom>
        </p:spPr>
        <p:txBody>
          <a:bodyPr anchor="b"/>
          <a:lstStyle>
            <a:lvl1pPr algn="l">
              <a:defRPr sz="2400" b="0">
                <a:solidFill>
                  <a:schemeClr val="tx2"/>
                </a:solidFill>
                <a:latin typeface="HelveticaNeueLT Std Med" panose="020B0804020202020204" pitchFamily="34" charset="0"/>
                <a:cs typeface="Arial" panose="020B0604020202020204" pitchFamily="34" charset="0"/>
              </a:defRPr>
            </a:lvl1pPr>
          </a:lstStyle>
          <a:p>
            <a:r>
              <a:rPr lang="es-ES_tradnl" dirty="0"/>
              <a:t>Clic para editar título</a:t>
            </a:r>
            <a:endParaRPr lang="es-ES" dirty="0"/>
          </a:p>
        </p:txBody>
      </p:sp>
      <p:sp>
        <p:nvSpPr>
          <p:cNvPr id="3" name="Marcador de contenido 2"/>
          <p:cNvSpPr>
            <a:spLocks noGrp="1"/>
          </p:cNvSpPr>
          <p:nvPr>
            <p:ph idx="1"/>
          </p:nvPr>
        </p:nvSpPr>
        <p:spPr>
          <a:xfrm>
            <a:off x="3543300" y="915987"/>
            <a:ext cx="5276850" cy="3678635"/>
          </a:xfrm>
          <a:prstGeom prst="rect">
            <a:avLst/>
          </a:prstGeom>
        </p:spPr>
        <p:txBody>
          <a:bodyPr/>
          <a:lstStyle>
            <a:lvl1pPr marL="342900" indent="-3429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1pPr>
            <a:lvl2pPr marL="742950" indent="-28575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2pPr>
            <a:lvl3pPr marL="11430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3pPr>
            <a:lvl4pPr marL="16002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4pPr>
            <a:lvl5pPr marL="20574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texto 3"/>
          <p:cNvSpPr>
            <a:spLocks noGrp="1"/>
          </p:cNvSpPr>
          <p:nvPr>
            <p:ph type="body" sz="half" idx="2"/>
          </p:nvPr>
        </p:nvSpPr>
        <p:spPr>
          <a:xfrm>
            <a:off x="323850" y="1939383"/>
            <a:ext cx="3008313" cy="2648491"/>
          </a:xfrm>
          <a:prstGeom prst="rect">
            <a:avLst/>
          </a:prstGeom>
        </p:spPr>
        <p:txBody>
          <a:bodyPr/>
          <a:lstStyle>
            <a:lvl1pPr marL="0" indent="0">
              <a:buNone/>
              <a:defRPr sz="1600">
                <a:latin typeface="HelveticaNeueLT Std Lt" panose="020B0403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2DC99F03-F942-9148-8047-C85A26E19806}" type="datetimeFigureOut">
              <a:rPr lang="es-ES" smtClean="0"/>
              <a:pPr/>
              <a:t>27/4/17</a:t>
            </a:fld>
            <a:endParaRPr lang="es-ES"/>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1D2AF8D2-23F7-9745-AE1F-08BE8CDF13EC}" type="slidenum">
              <a:rPr lang="es-ES" smtClean="0"/>
              <a:pPr/>
              <a:t>‹#›</a:t>
            </a:fld>
            <a:endParaRPr lang="es-ES"/>
          </a:p>
        </p:txBody>
      </p:sp>
    </p:spTree>
    <p:extLst>
      <p:ext uri="{BB962C8B-B14F-4D97-AF65-F5344CB8AC3E}">
        <p14:creationId xmlns:p14="http://schemas.microsoft.com/office/powerpoint/2010/main" val="2599311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0">
                <a:solidFill>
                  <a:schemeClr val="tx2"/>
                </a:solidFill>
                <a:latin typeface="HelveticaNeueLT Std Med" panose="020B0804020202020204" pitchFamily="34" charset="0"/>
                <a:cs typeface="Arial" panose="020B0604020202020204" pitchFamily="34" charset="0"/>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200">
                <a:latin typeface="HelveticaNeueLT Std Lt" panose="020B0403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2DC99F03-F942-9148-8047-C85A26E19806}" type="datetimeFigureOut">
              <a:rPr lang="es-ES" smtClean="0"/>
              <a:pPr/>
              <a:t>27/4/17</a:t>
            </a:fld>
            <a:endParaRPr lang="es-ES"/>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1D2AF8D2-23F7-9745-AE1F-08BE8CDF13EC}" type="slidenum">
              <a:rPr lang="es-ES" smtClean="0"/>
              <a:pPr/>
              <a:t>‹#›</a:t>
            </a:fld>
            <a:endParaRPr lang="es-ES"/>
          </a:p>
        </p:txBody>
      </p:sp>
    </p:spTree>
    <p:extLst>
      <p:ext uri="{BB962C8B-B14F-4D97-AF65-F5344CB8AC3E}">
        <p14:creationId xmlns:p14="http://schemas.microsoft.com/office/powerpoint/2010/main" val="377532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65199" y="1520055"/>
            <a:ext cx="3617559" cy="1267091"/>
          </a:xfrm>
          <a:prstGeom prst="rect">
            <a:avLst/>
          </a:prstGeom>
        </p:spPr>
        <p:txBody>
          <a:bodyPr/>
          <a:lstStyle>
            <a:lvl1pPr algn="l">
              <a:defRPr sz="2800" b="0">
                <a:solidFill>
                  <a:schemeClr val="tx1"/>
                </a:solidFill>
                <a:latin typeface="HelveticaNeueLT Std Lt" panose="020B0403020202020204" pitchFamily="34" charset="0"/>
                <a:cs typeface="Arial" panose="020B0604020202020204" pitchFamily="34" charset="0"/>
              </a:defRPr>
            </a:lvl1pPr>
          </a:lstStyle>
          <a:p>
            <a:r>
              <a:rPr lang="es-ES_tradnl" dirty="0"/>
              <a:t>Clic para editar título</a:t>
            </a:r>
            <a:endParaRPr lang="es-ES" dirty="0"/>
          </a:p>
        </p:txBody>
      </p:sp>
      <p:sp>
        <p:nvSpPr>
          <p:cNvPr id="3" name="Subtítulo 2"/>
          <p:cNvSpPr>
            <a:spLocks noGrp="1"/>
          </p:cNvSpPr>
          <p:nvPr>
            <p:ph type="subTitle" idx="1"/>
          </p:nvPr>
        </p:nvSpPr>
        <p:spPr>
          <a:xfrm>
            <a:off x="4859338" y="1520316"/>
            <a:ext cx="4125191" cy="1266830"/>
          </a:xfrm>
          <a:prstGeom prst="rect">
            <a:avLst/>
          </a:prstGeom>
        </p:spPr>
        <p:txBody>
          <a:bodyPr/>
          <a:lstStyle>
            <a:lvl1pPr marL="0" indent="0" algn="l">
              <a:buNone/>
              <a:defRPr sz="1800" b="0" i="1">
                <a:solidFill>
                  <a:schemeClr val="tx1"/>
                </a:solidFill>
                <a:latin typeface="HelveticaNeueLT Std Lt" panose="020B0403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2DC99F03-F942-9148-8047-C85A26E19806}" type="datetimeFigureOut">
              <a:rPr lang="es-ES" smtClean="0"/>
              <a:pPr/>
              <a:t>27/4/17</a:t>
            </a:fld>
            <a:endParaRPr lang="es-ES"/>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1D2AF8D2-23F7-9745-AE1F-08BE8CDF13EC}" type="slidenum">
              <a:rPr lang="es-ES" smtClean="0"/>
              <a:pPr/>
              <a:t>‹#›</a:t>
            </a:fld>
            <a:endParaRPr lang="es-ES"/>
          </a:p>
        </p:txBody>
      </p:sp>
      <p:pic>
        <p:nvPicPr>
          <p:cNvPr id="10" name="Imagen 9" descr="DETALLE GRAFICO CORPORATIVO - 5.png"/>
          <p:cNvPicPr>
            <a:picLocks noChangeAspect="1"/>
          </p:cNvPicPr>
          <p:nvPr userDrawn="1"/>
        </p:nvPicPr>
        <p:blipFill>
          <a:blip r:embed="rId2">
            <a:alphaModFix amt="37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12319" y="1629813"/>
            <a:ext cx="752881" cy="944912"/>
          </a:xfrm>
          <a:prstGeom prst="rect">
            <a:avLst/>
          </a:prstGeom>
        </p:spPr>
      </p:pic>
      <p:pic>
        <p:nvPicPr>
          <p:cNvPr id="11" name="Imagen 10" descr="0.48.jpg"/>
          <p:cNvPicPr>
            <a:picLocks noChangeAspect="1"/>
          </p:cNvPicPr>
          <p:nvPr userDrawn="1"/>
        </p:nvPicPr>
        <p:blipFill rotWithShape="1">
          <a:blip r:embed="rId4">
            <a:extLst>
              <a:ext uri="{28A0092B-C50C-407E-A947-70E740481C1C}">
                <a14:useLocalDpi xmlns:a14="http://schemas.microsoft.com/office/drawing/2010/main" val="0"/>
              </a:ext>
            </a:extLst>
          </a:blip>
          <a:srcRect t="46863" b="14411"/>
          <a:stretch/>
        </p:blipFill>
        <p:spPr>
          <a:xfrm>
            <a:off x="0" y="2959098"/>
            <a:ext cx="9144000" cy="2184401"/>
          </a:xfrm>
          <a:prstGeom prst="rect">
            <a:avLst/>
          </a:prstGeom>
        </p:spPr>
      </p:pic>
    </p:spTree>
    <p:extLst>
      <p:ext uri="{BB962C8B-B14F-4D97-AF65-F5344CB8AC3E}">
        <p14:creationId xmlns:p14="http://schemas.microsoft.com/office/powerpoint/2010/main" val="655536605"/>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Rectángulo 2"/>
          <p:cNvSpPr/>
          <p:nvPr userDrawn="1"/>
        </p:nvSpPr>
        <p:spPr>
          <a:xfrm>
            <a:off x="0" y="1257299"/>
            <a:ext cx="9144000" cy="2184401"/>
          </a:xfrm>
          <a:prstGeom prst="rect">
            <a:avLst/>
          </a:prstGeom>
          <a:solidFill>
            <a:srgbClr val="007E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Rectángulo 3"/>
          <p:cNvSpPr/>
          <p:nvPr userDrawn="1"/>
        </p:nvSpPr>
        <p:spPr>
          <a:xfrm>
            <a:off x="0" y="3441700"/>
            <a:ext cx="9144000" cy="1701800"/>
          </a:xfrm>
          <a:prstGeom prst="rect">
            <a:avLst/>
          </a:prstGeom>
          <a:solidFill>
            <a:srgbClr val="01AF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userDrawn="1"/>
        </p:nvSpPr>
        <p:spPr>
          <a:xfrm>
            <a:off x="0" y="1"/>
            <a:ext cx="9144000" cy="1257298"/>
          </a:xfrm>
          <a:prstGeom prst="rect">
            <a:avLst/>
          </a:prstGeom>
          <a:solidFill>
            <a:srgbClr val="02B2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6" name="Imagen 5" descr="ORIGINAL LOGOTIPO COORDINADOR ELECTRICO NACIONAL.png"/>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7594600" y="171450"/>
            <a:ext cx="1371600" cy="868778"/>
          </a:xfrm>
          <a:prstGeom prst="rect">
            <a:avLst/>
          </a:prstGeom>
        </p:spPr>
      </p:pic>
      <p:pic>
        <p:nvPicPr>
          <p:cNvPr id="7" name="Imagen 6" descr="DETALLE GRAFICO CORPORATIVO - BCO-01.png"/>
          <p:cNvPicPr>
            <a:picLocks noChangeAspect="1"/>
          </p:cNvPicPr>
          <p:nvPr userDrawn="1"/>
        </p:nvPicPr>
        <p:blipFill>
          <a:blip r:embed="rId3">
            <a:alphaModFix amt="21000"/>
            <a:extLst>
              <a:ext uri="{28A0092B-C50C-407E-A947-70E740481C1C}">
                <a14:useLocalDpi xmlns:a14="http://schemas.microsoft.com/office/drawing/2010/main" val="0"/>
              </a:ext>
            </a:extLst>
          </a:blip>
          <a:stretch>
            <a:fillRect/>
          </a:stretch>
        </p:blipFill>
        <p:spPr>
          <a:xfrm>
            <a:off x="-239539" y="940168"/>
            <a:ext cx="8126239" cy="4203332"/>
          </a:xfrm>
          <a:prstGeom prst="rect">
            <a:avLst/>
          </a:prstGeom>
        </p:spPr>
      </p:pic>
      <p:sp>
        <p:nvSpPr>
          <p:cNvPr id="2" name="Título 1"/>
          <p:cNvSpPr>
            <a:spLocks noGrp="1"/>
          </p:cNvSpPr>
          <p:nvPr>
            <p:ph type="title"/>
          </p:nvPr>
        </p:nvSpPr>
        <p:spPr>
          <a:xfrm>
            <a:off x="323850" y="3510972"/>
            <a:ext cx="5827568" cy="993775"/>
          </a:xfrm>
          <a:prstGeom prst="rect">
            <a:avLst/>
          </a:prstGeom>
        </p:spPr>
        <p:txBody>
          <a:bodyPr anchor="ctr"/>
          <a:lstStyle>
            <a:lvl1pPr algn="l">
              <a:defRPr sz="3600">
                <a:solidFill>
                  <a:schemeClr val="bg1"/>
                </a:solidFill>
                <a:latin typeface="HelveticaNeueLT Std Lt" panose="020B0403020202020204" pitchFamily="34" charset="0"/>
                <a:cs typeface="Arial" panose="020B0604020202020204" pitchFamily="34" charset="0"/>
              </a:defRPr>
            </a:lvl1pPr>
          </a:lstStyle>
          <a:p>
            <a:r>
              <a:rPr lang="es-ES" dirty="0"/>
              <a:t>Haga clic para modificar el estilo de título del patrón</a:t>
            </a:r>
            <a:endParaRPr lang="es-CL" dirty="0"/>
          </a:p>
        </p:txBody>
      </p:sp>
    </p:spTree>
    <p:extLst>
      <p:ext uri="{BB962C8B-B14F-4D97-AF65-F5344CB8AC3E}">
        <p14:creationId xmlns:p14="http://schemas.microsoft.com/office/powerpoint/2010/main" val="1883318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8" name="Rectángulo 7"/>
          <p:cNvSpPr/>
          <p:nvPr userDrawn="1"/>
        </p:nvSpPr>
        <p:spPr>
          <a:xfrm>
            <a:off x="0" y="1257299"/>
            <a:ext cx="9144000" cy="2184401"/>
          </a:xfrm>
          <a:prstGeom prst="rect">
            <a:avLst/>
          </a:prstGeom>
          <a:solidFill>
            <a:srgbClr val="6AB7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userDrawn="1"/>
        </p:nvSpPr>
        <p:spPr>
          <a:xfrm>
            <a:off x="0" y="3441700"/>
            <a:ext cx="9144000" cy="1701800"/>
          </a:xfrm>
          <a:prstGeom prst="rect">
            <a:avLst/>
          </a:prstGeom>
          <a:solidFill>
            <a:srgbClr val="02B2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0" y="1"/>
            <a:ext cx="9144000" cy="1257298"/>
          </a:xfrm>
          <a:prstGeom prst="rect">
            <a:avLst/>
          </a:prstGeom>
          <a:solidFill>
            <a:srgbClr val="DAD4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6" name="Imagen 5" descr="ORIGINAL LOGOTIPO COORDINADOR ELECTRICO NACIONAL.png"/>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7594600" y="171450"/>
            <a:ext cx="1371600" cy="868778"/>
          </a:xfrm>
          <a:prstGeom prst="rect">
            <a:avLst/>
          </a:prstGeom>
        </p:spPr>
      </p:pic>
      <p:pic>
        <p:nvPicPr>
          <p:cNvPr id="7" name="Imagen 6" descr="DETALLE GRAFICO CORPORATIVO - BCO-01.png"/>
          <p:cNvPicPr>
            <a:picLocks noChangeAspect="1"/>
          </p:cNvPicPr>
          <p:nvPr userDrawn="1"/>
        </p:nvPicPr>
        <p:blipFill>
          <a:blip r:embed="rId3">
            <a:alphaModFix amt="21000"/>
            <a:extLst>
              <a:ext uri="{28A0092B-C50C-407E-A947-70E740481C1C}">
                <a14:useLocalDpi xmlns:a14="http://schemas.microsoft.com/office/drawing/2010/main" val="0"/>
              </a:ext>
            </a:extLst>
          </a:blip>
          <a:stretch>
            <a:fillRect/>
          </a:stretch>
        </p:blipFill>
        <p:spPr>
          <a:xfrm>
            <a:off x="-239539" y="940168"/>
            <a:ext cx="8126239" cy="4203332"/>
          </a:xfrm>
          <a:prstGeom prst="rect">
            <a:avLst/>
          </a:prstGeom>
        </p:spPr>
      </p:pic>
      <p:sp>
        <p:nvSpPr>
          <p:cNvPr id="2" name="Título 1"/>
          <p:cNvSpPr>
            <a:spLocks noGrp="1"/>
          </p:cNvSpPr>
          <p:nvPr>
            <p:ph type="title"/>
          </p:nvPr>
        </p:nvSpPr>
        <p:spPr>
          <a:xfrm>
            <a:off x="323850" y="3510972"/>
            <a:ext cx="5827568" cy="993775"/>
          </a:xfrm>
          <a:prstGeom prst="rect">
            <a:avLst/>
          </a:prstGeom>
        </p:spPr>
        <p:txBody>
          <a:bodyPr anchor="ctr"/>
          <a:lstStyle>
            <a:lvl1pPr algn="l">
              <a:defRPr sz="3600">
                <a:solidFill>
                  <a:schemeClr val="bg1"/>
                </a:solidFill>
                <a:latin typeface="HelveticaNeueLT Std Lt" panose="020B0403020202020204" pitchFamily="34" charset="0"/>
                <a:cs typeface="Arial" panose="020B0604020202020204" pitchFamily="34" charset="0"/>
              </a:defRPr>
            </a:lvl1pPr>
          </a:lstStyle>
          <a:p>
            <a:r>
              <a:rPr lang="es-ES" dirty="0"/>
              <a:t>Haga clic para modificar el estilo de título del patrón</a:t>
            </a:r>
            <a:endParaRPr lang="es-CL" dirty="0"/>
          </a:p>
        </p:txBody>
      </p:sp>
    </p:spTree>
    <p:extLst>
      <p:ext uri="{BB962C8B-B14F-4D97-AF65-F5344CB8AC3E}">
        <p14:creationId xmlns:p14="http://schemas.microsoft.com/office/powerpoint/2010/main" val="372354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11" name="Rectángulo 10"/>
          <p:cNvSpPr/>
          <p:nvPr userDrawn="1"/>
        </p:nvSpPr>
        <p:spPr>
          <a:xfrm>
            <a:off x="0" y="1257299"/>
            <a:ext cx="9144000" cy="2184401"/>
          </a:xfrm>
          <a:prstGeom prst="rect">
            <a:avLst/>
          </a:prstGeom>
          <a:solidFill>
            <a:srgbClr val="FE5F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Rectángulo 11"/>
          <p:cNvSpPr/>
          <p:nvPr userDrawn="1"/>
        </p:nvSpPr>
        <p:spPr>
          <a:xfrm>
            <a:off x="0" y="3441700"/>
            <a:ext cx="9144000" cy="1701800"/>
          </a:xfrm>
          <a:prstGeom prst="rect">
            <a:avLst/>
          </a:prstGeom>
          <a:solidFill>
            <a:srgbClr val="FF8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userDrawn="1"/>
        </p:nvSpPr>
        <p:spPr>
          <a:xfrm>
            <a:off x="0" y="1"/>
            <a:ext cx="9144000" cy="1257298"/>
          </a:xfrm>
          <a:prstGeom prst="rect">
            <a:avLst/>
          </a:prstGeom>
          <a:solidFill>
            <a:srgbClr val="FFB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6" name="Imagen 5" descr="ORIGINAL LOGOTIPO COORDINADOR ELECTRICO NACIONAL.png"/>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7594600" y="171450"/>
            <a:ext cx="1371600" cy="868778"/>
          </a:xfrm>
          <a:prstGeom prst="rect">
            <a:avLst/>
          </a:prstGeom>
        </p:spPr>
      </p:pic>
      <p:pic>
        <p:nvPicPr>
          <p:cNvPr id="7" name="Imagen 6" descr="DETALLE GRAFICO CORPORATIVO - BCO-01.png"/>
          <p:cNvPicPr>
            <a:picLocks noChangeAspect="1"/>
          </p:cNvPicPr>
          <p:nvPr userDrawn="1"/>
        </p:nvPicPr>
        <p:blipFill>
          <a:blip r:embed="rId3">
            <a:alphaModFix amt="21000"/>
            <a:extLst>
              <a:ext uri="{28A0092B-C50C-407E-A947-70E740481C1C}">
                <a14:useLocalDpi xmlns:a14="http://schemas.microsoft.com/office/drawing/2010/main" val="0"/>
              </a:ext>
            </a:extLst>
          </a:blip>
          <a:stretch>
            <a:fillRect/>
          </a:stretch>
        </p:blipFill>
        <p:spPr>
          <a:xfrm>
            <a:off x="-239539" y="940168"/>
            <a:ext cx="8126239" cy="4203332"/>
          </a:xfrm>
          <a:prstGeom prst="rect">
            <a:avLst/>
          </a:prstGeom>
        </p:spPr>
      </p:pic>
      <p:sp>
        <p:nvSpPr>
          <p:cNvPr id="2" name="Título 1"/>
          <p:cNvSpPr>
            <a:spLocks noGrp="1"/>
          </p:cNvSpPr>
          <p:nvPr>
            <p:ph type="title"/>
          </p:nvPr>
        </p:nvSpPr>
        <p:spPr>
          <a:xfrm>
            <a:off x="323850" y="3510972"/>
            <a:ext cx="5827568" cy="993775"/>
          </a:xfrm>
          <a:prstGeom prst="rect">
            <a:avLst/>
          </a:prstGeom>
        </p:spPr>
        <p:txBody>
          <a:bodyPr anchor="ctr"/>
          <a:lstStyle>
            <a:lvl1pPr algn="l">
              <a:defRPr sz="3600">
                <a:solidFill>
                  <a:schemeClr val="bg1"/>
                </a:solidFill>
                <a:latin typeface="HelveticaNeueLT Std Lt" panose="020B0403020202020204" pitchFamily="34" charset="0"/>
                <a:cs typeface="Arial" panose="020B0604020202020204" pitchFamily="34" charset="0"/>
              </a:defRPr>
            </a:lvl1pPr>
          </a:lstStyle>
          <a:p>
            <a:r>
              <a:rPr lang="es-ES" dirty="0"/>
              <a:t>Haga clic para modificar el estilo de título del patrón</a:t>
            </a:r>
            <a:endParaRPr lang="es-CL" dirty="0"/>
          </a:p>
        </p:txBody>
      </p:sp>
    </p:spTree>
    <p:extLst>
      <p:ext uri="{BB962C8B-B14F-4D97-AF65-F5344CB8AC3E}">
        <p14:creationId xmlns:p14="http://schemas.microsoft.com/office/powerpoint/2010/main" val="400102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3850" y="303213"/>
            <a:ext cx="8496300" cy="596900"/>
          </a:xfrm>
          <a:prstGeom prst="rect">
            <a:avLst/>
          </a:prstGeom>
        </p:spPr>
        <p:txBody>
          <a:bodyPr/>
          <a:lstStyle>
            <a:lvl1pPr algn="l">
              <a:defRPr sz="2400" b="0">
                <a:solidFill>
                  <a:schemeClr val="tx2"/>
                </a:solidFill>
                <a:latin typeface="HelveticaNeueLT Std Med" panose="020B0804020202020204" pitchFamily="34" charset="0"/>
                <a:cs typeface="Arial" panose="020B0604020202020204" pitchFamily="34" charset="0"/>
              </a:defRPr>
            </a:lvl1pPr>
          </a:lstStyle>
          <a:p>
            <a:r>
              <a:rPr lang="es-ES_tradnl" dirty="0"/>
              <a:t>Clic para editar título</a:t>
            </a:r>
            <a:endParaRPr lang="es-ES" dirty="0"/>
          </a:p>
        </p:txBody>
      </p:sp>
      <p:sp>
        <p:nvSpPr>
          <p:cNvPr id="3" name="Marcador de contenido 2"/>
          <p:cNvSpPr>
            <a:spLocks noGrp="1"/>
          </p:cNvSpPr>
          <p:nvPr>
            <p:ph sz="half" idx="1"/>
          </p:nvPr>
        </p:nvSpPr>
        <p:spPr>
          <a:xfrm>
            <a:off x="323850" y="1131888"/>
            <a:ext cx="8496300" cy="658812"/>
          </a:xfrm>
          <a:prstGeom prst="rect">
            <a:avLst/>
          </a:prstGeom>
        </p:spPr>
        <p:txBody>
          <a:bodyPr/>
          <a:lstStyle>
            <a:lvl1pPr marL="0" indent="0">
              <a:spcBef>
                <a:spcPts val="600"/>
              </a:spcBef>
              <a:buNone/>
              <a:defRPr sz="1600" i="0">
                <a:solidFill>
                  <a:schemeClr val="tx2"/>
                </a:solidFill>
                <a:latin typeface="HelveticaNeueLT Std Lt" panose="020B0403020202020204" pitchFamily="34" charset="0"/>
                <a:cs typeface="Arial" panose="020B0604020202020204" pitchFamily="34" charset="0"/>
              </a:defRPr>
            </a:lvl1pPr>
            <a:lvl2pPr marL="457200" indent="0">
              <a:spcBef>
                <a:spcPts val="600"/>
              </a:spcBef>
              <a:buNone/>
              <a:defRPr sz="1600" i="0">
                <a:solidFill>
                  <a:schemeClr val="tx2"/>
                </a:solidFill>
                <a:latin typeface="HelveticaNeueLT Std Lt" panose="020B0403020202020204" pitchFamily="34" charset="0"/>
                <a:cs typeface="Arial" panose="020B0604020202020204" pitchFamily="34" charset="0"/>
              </a:defRPr>
            </a:lvl2pPr>
            <a:lvl3pPr marL="914400" indent="0">
              <a:spcBef>
                <a:spcPts val="600"/>
              </a:spcBef>
              <a:buNone/>
              <a:defRPr sz="1600" i="0">
                <a:solidFill>
                  <a:schemeClr val="tx2"/>
                </a:solidFill>
                <a:latin typeface="HelveticaNeueLT Std Lt" panose="020B0403020202020204" pitchFamily="34" charset="0"/>
                <a:cs typeface="Arial" panose="020B0604020202020204" pitchFamily="34" charset="0"/>
              </a:defRPr>
            </a:lvl3pPr>
            <a:lvl4pPr marL="1371600" indent="0">
              <a:spcBef>
                <a:spcPts val="600"/>
              </a:spcBef>
              <a:buNone/>
              <a:defRPr sz="1600" i="0">
                <a:solidFill>
                  <a:schemeClr val="tx2"/>
                </a:solidFill>
                <a:latin typeface="HelveticaNeueLT Std Lt" panose="020B0403020202020204" pitchFamily="34" charset="0"/>
                <a:cs typeface="Arial" panose="020B0604020202020204" pitchFamily="34" charset="0"/>
              </a:defRPr>
            </a:lvl4pPr>
            <a:lvl5pPr marL="1828800" indent="0">
              <a:spcBef>
                <a:spcPts val="600"/>
              </a:spcBef>
              <a:buNone/>
              <a:defRPr sz="1600" i="0">
                <a:solidFill>
                  <a:schemeClr val="tx2"/>
                </a:solidFill>
                <a:latin typeface="HelveticaNeueLT Std Lt" panose="020B0403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contenido 3"/>
          <p:cNvSpPr>
            <a:spLocks noGrp="1"/>
          </p:cNvSpPr>
          <p:nvPr>
            <p:ph sz="half" idx="2"/>
          </p:nvPr>
        </p:nvSpPr>
        <p:spPr>
          <a:xfrm>
            <a:off x="323850" y="2022475"/>
            <a:ext cx="8496300" cy="2565400"/>
          </a:xfrm>
          <a:prstGeom prst="rect">
            <a:avLst/>
          </a:prstGeom>
        </p:spPr>
        <p:txBody>
          <a:bodyPr/>
          <a:lstStyle>
            <a:lvl1pPr marL="342900" indent="-3429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1pPr>
            <a:lvl2pPr marL="742950" indent="-28575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2pPr>
            <a:lvl3pPr marL="11430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3pPr>
            <a:lvl4pPr marL="16002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4pPr>
            <a:lvl5pPr marL="20574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2DC99F03-F942-9148-8047-C85A26E19806}" type="datetimeFigureOut">
              <a:rPr lang="es-ES" smtClean="0"/>
              <a:pPr/>
              <a:t>27/4/17</a:t>
            </a:fld>
            <a:endParaRPr lang="es-ES"/>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1D2AF8D2-23F7-9745-AE1F-08BE8CDF13EC}" type="slidenum">
              <a:rPr lang="es-ES" smtClean="0"/>
              <a:pPr/>
              <a:t>‹#›</a:t>
            </a:fld>
            <a:endParaRPr lang="es-ES"/>
          </a:p>
        </p:txBody>
      </p:sp>
    </p:spTree>
    <p:extLst>
      <p:ext uri="{BB962C8B-B14F-4D97-AF65-F5344CB8AC3E}">
        <p14:creationId xmlns:p14="http://schemas.microsoft.com/office/powerpoint/2010/main" val="12199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3850" y="303213"/>
            <a:ext cx="8496300" cy="612775"/>
          </a:xfrm>
          <a:prstGeom prst="rect">
            <a:avLst/>
          </a:prstGeom>
        </p:spPr>
        <p:txBody>
          <a:bodyPr anchor="t"/>
          <a:lstStyle>
            <a:lvl1pPr algn="l">
              <a:defRPr sz="2400" b="0">
                <a:solidFill>
                  <a:schemeClr val="tx2"/>
                </a:solidFill>
                <a:latin typeface="HelveticaNeueLT Std Med" panose="020B0804020202020204" pitchFamily="34" charset="0"/>
                <a:cs typeface="Arial" panose="020B0604020202020204" pitchFamily="34" charset="0"/>
              </a:defRPr>
            </a:lvl1pPr>
          </a:lstStyle>
          <a:p>
            <a:r>
              <a:rPr lang="es-ES_tradnl" dirty="0"/>
              <a:t>Clic para editar título</a:t>
            </a:r>
            <a:endParaRPr lang="es-ES" dirty="0"/>
          </a:p>
        </p:txBody>
      </p:sp>
      <p:sp>
        <p:nvSpPr>
          <p:cNvPr id="3" name="Marcador de contenido 2"/>
          <p:cNvSpPr>
            <a:spLocks noGrp="1"/>
          </p:cNvSpPr>
          <p:nvPr>
            <p:ph idx="1"/>
          </p:nvPr>
        </p:nvSpPr>
        <p:spPr>
          <a:xfrm>
            <a:off x="323850" y="1131888"/>
            <a:ext cx="8496300" cy="3462735"/>
          </a:xfrm>
          <a:prstGeom prst="rect">
            <a:avLst/>
          </a:prstGeom>
        </p:spPr>
        <p:txBody>
          <a:bodyPr/>
          <a:lstStyle>
            <a:lvl1pPr marL="342900" indent="-3429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1pPr>
            <a:lvl2pPr marL="742950" indent="-28575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2pPr>
            <a:lvl3pPr marL="11430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3pPr>
            <a:lvl4pPr marL="16002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4pPr>
            <a:lvl5pPr marL="20574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2DC99F03-F942-9148-8047-C85A26E19806}" type="datetimeFigureOut">
              <a:rPr lang="es-ES" smtClean="0"/>
              <a:pPr/>
              <a:t>27/4/17</a:t>
            </a:fld>
            <a:endParaRPr lang="es-ES"/>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1D2AF8D2-23F7-9745-AE1F-08BE8CDF13EC}" type="slidenum">
              <a:rPr lang="es-ES" smtClean="0"/>
              <a:pPr/>
              <a:t>‹#›</a:t>
            </a:fld>
            <a:endParaRPr lang="es-ES"/>
          </a:p>
        </p:txBody>
      </p:sp>
    </p:spTree>
    <p:extLst>
      <p:ext uri="{BB962C8B-B14F-4D97-AF65-F5344CB8AC3E}">
        <p14:creationId xmlns:p14="http://schemas.microsoft.com/office/powerpoint/2010/main" val="35143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a:prstGeom prst="rect">
            <a:avLst/>
          </a:prstGeom>
        </p:spPr>
        <p:txBody>
          <a:bodyPr anchor="t"/>
          <a:lstStyle>
            <a:lvl1pPr algn="l">
              <a:defRPr sz="4000" b="0" cap="all">
                <a:solidFill>
                  <a:schemeClr val="tx1"/>
                </a:solidFill>
                <a:latin typeface="HelveticaNeueLT Std Med" panose="020B0804020202020204" pitchFamily="34" charset="0"/>
                <a:cs typeface="Arial" panose="020B0604020202020204" pitchFamily="34" charset="0"/>
              </a:defRPr>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solidFill>
                <a:latin typeface="HelveticaNeueLT Std Lt" panose="020B0403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2DC99F03-F942-9148-8047-C85A26E19806}" type="datetimeFigureOut">
              <a:rPr lang="es-ES" smtClean="0"/>
              <a:pPr/>
              <a:t>27/4/17</a:t>
            </a:fld>
            <a:endParaRPr lang="es-ES"/>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1D2AF8D2-23F7-9745-AE1F-08BE8CDF13EC}" type="slidenum">
              <a:rPr lang="es-ES" smtClean="0"/>
              <a:pPr/>
              <a:t>‹#›</a:t>
            </a:fld>
            <a:endParaRPr lang="es-ES"/>
          </a:p>
        </p:txBody>
      </p:sp>
    </p:spTree>
    <p:extLst>
      <p:ext uri="{BB962C8B-B14F-4D97-AF65-F5344CB8AC3E}">
        <p14:creationId xmlns:p14="http://schemas.microsoft.com/office/powerpoint/2010/main" val="371493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3850" y="303213"/>
            <a:ext cx="8496300" cy="596900"/>
          </a:xfrm>
          <a:prstGeom prst="rect">
            <a:avLst/>
          </a:prstGeom>
        </p:spPr>
        <p:txBody>
          <a:bodyPr/>
          <a:lstStyle>
            <a:lvl1pPr algn="l">
              <a:defRPr sz="2400" b="0">
                <a:solidFill>
                  <a:schemeClr val="tx2"/>
                </a:solidFill>
                <a:latin typeface="HelveticaNeueLT Std Med" panose="020B0804020202020204" pitchFamily="34" charset="0"/>
                <a:cs typeface="Arial" panose="020B0604020202020204" pitchFamily="34" charset="0"/>
              </a:defRPr>
            </a:lvl1pPr>
          </a:lstStyle>
          <a:p>
            <a:r>
              <a:rPr lang="es-ES_tradnl" dirty="0"/>
              <a:t>Clic para editar título</a:t>
            </a:r>
            <a:endParaRPr lang="es-ES" dirty="0"/>
          </a:p>
        </p:txBody>
      </p:sp>
      <p:sp>
        <p:nvSpPr>
          <p:cNvPr id="3" name="Marcador de contenido 2"/>
          <p:cNvSpPr>
            <a:spLocks noGrp="1"/>
          </p:cNvSpPr>
          <p:nvPr>
            <p:ph sz="half" idx="1"/>
          </p:nvPr>
        </p:nvSpPr>
        <p:spPr>
          <a:xfrm>
            <a:off x="323850" y="1131887"/>
            <a:ext cx="3960813" cy="3455988"/>
          </a:xfrm>
          <a:prstGeom prst="rect">
            <a:avLst/>
          </a:prstGeom>
        </p:spPr>
        <p:txBody>
          <a:bodyPr/>
          <a:lstStyle>
            <a:lvl1pPr marL="342900" indent="-3429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1pPr>
            <a:lvl2pPr marL="742950" indent="-28575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2pPr>
            <a:lvl3pPr marL="11430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3pPr>
            <a:lvl4pPr marL="16002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4pPr>
            <a:lvl5pPr marL="20574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859338" y="1131887"/>
            <a:ext cx="3960812" cy="3455988"/>
          </a:xfrm>
          <a:prstGeom prst="rect">
            <a:avLst/>
          </a:prstGeom>
        </p:spPr>
        <p:txBody>
          <a:bodyPr/>
          <a:lstStyle>
            <a:lvl1pPr marL="342900" indent="-3429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1pPr>
            <a:lvl2pPr marL="742950" indent="-28575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2pPr>
            <a:lvl3pPr marL="11430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3pPr>
            <a:lvl4pPr marL="16002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4pPr>
            <a:lvl5pPr marL="2057400" indent="-228600">
              <a:spcBef>
                <a:spcPts val="600"/>
              </a:spcBef>
              <a:buClr>
                <a:schemeClr val="accent1"/>
              </a:buClr>
              <a:buFont typeface="Arial" panose="020B0604020202020204" pitchFamily="34" charset="0"/>
              <a:buChar char="•"/>
              <a:defRPr sz="1200">
                <a:latin typeface="HelveticaNeueLT Std Lt" panose="020B0403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2DC99F03-F942-9148-8047-C85A26E19806}" type="datetimeFigureOut">
              <a:rPr lang="es-ES" smtClean="0"/>
              <a:pPr/>
              <a:t>27/4/17</a:t>
            </a:fld>
            <a:endParaRPr lang="es-ES"/>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1D2AF8D2-23F7-9745-AE1F-08BE8CDF13EC}" type="slidenum">
              <a:rPr lang="es-ES" smtClean="0"/>
              <a:pPr/>
              <a:t>‹#›</a:t>
            </a:fld>
            <a:endParaRPr lang="es-ES"/>
          </a:p>
        </p:txBody>
      </p:sp>
    </p:spTree>
    <p:extLst>
      <p:ext uri="{BB962C8B-B14F-4D97-AF65-F5344CB8AC3E}">
        <p14:creationId xmlns:p14="http://schemas.microsoft.com/office/powerpoint/2010/main" val="41904642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n 4" descr="ORIGINAL LOGOTIPO COORDINADOR ELECTRICO NACIONAL.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94600" y="171450"/>
            <a:ext cx="1371600" cy="868778"/>
          </a:xfrm>
          <a:prstGeom prst="rect">
            <a:avLst/>
          </a:prstGeom>
        </p:spPr>
      </p:pic>
      <p:sp>
        <p:nvSpPr>
          <p:cNvPr id="6" name="Rectángulo 5"/>
          <p:cNvSpPr/>
          <p:nvPr userDrawn="1"/>
        </p:nvSpPr>
        <p:spPr>
          <a:xfrm>
            <a:off x="0" y="4838700"/>
            <a:ext cx="9144000" cy="190500"/>
          </a:xfrm>
          <a:prstGeom prst="rect">
            <a:avLst/>
          </a:prstGeom>
          <a:solidFill>
            <a:srgbClr val="6AB7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p:cNvSpPr txBox="1"/>
          <p:nvPr userDrawn="1"/>
        </p:nvSpPr>
        <p:spPr>
          <a:xfrm>
            <a:off x="7200900" y="4810051"/>
            <a:ext cx="1854200" cy="246221"/>
          </a:xfrm>
          <a:prstGeom prst="rect">
            <a:avLst/>
          </a:prstGeom>
          <a:noFill/>
        </p:spPr>
        <p:txBody>
          <a:bodyPr wrap="square" rtlCol="0" anchor="ctr">
            <a:spAutoFit/>
          </a:bodyPr>
          <a:lstStyle/>
          <a:p>
            <a:pPr algn="r"/>
            <a:r>
              <a:rPr lang="es-ES" sz="1000" b="0" i="0">
                <a:solidFill>
                  <a:schemeClr val="bg1"/>
                </a:solidFill>
                <a:latin typeface="DIN-Light"/>
                <a:cs typeface="DIN-Light"/>
              </a:rPr>
              <a:t>www.coordinador</a:t>
            </a:r>
            <a:r>
              <a:rPr lang="es-ES" sz="1000" b="0" i="0" baseline="0">
                <a:solidFill>
                  <a:schemeClr val="bg1"/>
                </a:solidFill>
                <a:latin typeface="DIN-Light"/>
                <a:cs typeface="DIN-Light"/>
              </a:rPr>
              <a:t>electrico</a:t>
            </a:r>
            <a:r>
              <a:rPr lang="es-ES" sz="1000" b="0" i="0">
                <a:solidFill>
                  <a:schemeClr val="bg1"/>
                </a:solidFill>
                <a:latin typeface="DIN-Light"/>
                <a:cs typeface="DIN-Light"/>
              </a:rPr>
              <a:t>.cl</a:t>
            </a:r>
            <a:endParaRPr lang="es-ES" sz="1000" b="0" i="0" dirty="0">
              <a:solidFill>
                <a:schemeClr val="bg1"/>
              </a:solidFill>
              <a:latin typeface="DIN-Light"/>
              <a:cs typeface="DIN-Light"/>
            </a:endParaRPr>
          </a:p>
        </p:txBody>
      </p:sp>
    </p:spTree>
    <p:extLst>
      <p:ext uri="{BB962C8B-B14F-4D97-AF65-F5344CB8AC3E}">
        <p14:creationId xmlns:p14="http://schemas.microsoft.com/office/powerpoint/2010/main" val="230569340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9" r:id="rId3"/>
    <p:sldLayoutId id="2147483670" r:id="rId4"/>
    <p:sldLayoutId id="2147483671" r:id="rId5"/>
    <p:sldLayoutId id="2147483658"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04" userDrawn="1">
          <p15:clr>
            <a:srgbClr val="F26B43"/>
          </p15:clr>
        </p15:guide>
        <p15:guide id="4" pos="5556" userDrawn="1">
          <p15:clr>
            <a:srgbClr val="F26B43"/>
          </p15:clr>
        </p15:guide>
        <p15:guide id="5" orient="horz" pos="191" userDrawn="1">
          <p15:clr>
            <a:srgbClr val="F26B43"/>
          </p15:clr>
        </p15:guide>
        <p15:guide id="6" orient="horz" pos="577" userDrawn="1">
          <p15:clr>
            <a:srgbClr val="F26B43"/>
          </p15:clr>
        </p15:guide>
        <p15:guide id="7" orient="horz" pos="713" userDrawn="1">
          <p15:clr>
            <a:srgbClr val="F26B43"/>
          </p15:clr>
        </p15:guide>
        <p15:guide id="8" pos="2699" userDrawn="1">
          <p15:clr>
            <a:srgbClr val="F26B43"/>
          </p15:clr>
        </p15:guide>
        <p15:guide id="9" pos="3061" userDrawn="1">
          <p15:clr>
            <a:srgbClr val="F26B43"/>
          </p15:clr>
        </p15:guide>
        <p15:guide id="10" orient="horz" pos="289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p:txBody>
          <a:bodyPr/>
          <a:lstStyle/>
          <a:p>
            <a:r>
              <a:rPr lang="es-ES_tradnl" dirty="0"/>
              <a:t>Coordinador Eléctrico Nacional</a:t>
            </a:r>
          </a:p>
          <a:p>
            <a:r>
              <a:rPr lang="es-ES_tradnl" dirty="0"/>
              <a:t>25 de abril 2017</a:t>
            </a:r>
          </a:p>
        </p:txBody>
      </p:sp>
      <p:sp>
        <p:nvSpPr>
          <p:cNvPr id="3" name="Título 2"/>
          <p:cNvSpPr>
            <a:spLocks noGrp="1"/>
          </p:cNvSpPr>
          <p:nvPr>
            <p:ph type="ctrTitle"/>
          </p:nvPr>
        </p:nvSpPr>
        <p:spPr>
          <a:xfrm>
            <a:off x="1904998" y="2070686"/>
            <a:ext cx="6550511" cy="577643"/>
          </a:xfrm>
        </p:spPr>
        <p:txBody>
          <a:bodyPr/>
          <a:lstStyle/>
          <a:p>
            <a:r>
              <a:rPr lang="es-ES_tradnl" sz="4400" dirty="0"/>
              <a:t>Portal de Pagos</a:t>
            </a:r>
          </a:p>
        </p:txBody>
      </p:sp>
    </p:spTree>
    <p:extLst>
      <p:ext uri="{BB962C8B-B14F-4D97-AF65-F5344CB8AC3E}">
        <p14:creationId xmlns:p14="http://schemas.microsoft.com/office/powerpoint/2010/main" val="1873877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Métricas</a:t>
            </a:r>
          </a:p>
        </p:txBody>
      </p:sp>
      <p:pic>
        <p:nvPicPr>
          <p:cNvPr id="4" name="Picture 3"/>
          <p:cNvPicPr>
            <a:picLocks noChangeAspect="1"/>
          </p:cNvPicPr>
          <p:nvPr/>
        </p:nvPicPr>
        <p:blipFill>
          <a:blip r:embed="rId2"/>
          <a:stretch>
            <a:fillRect/>
          </a:stretch>
        </p:blipFill>
        <p:spPr>
          <a:xfrm>
            <a:off x="571499" y="794123"/>
            <a:ext cx="7012057" cy="3708857"/>
          </a:xfrm>
          <a:prstGeom prst="rect">
            <a:avLst/>
          </a:prstGeom>
        </p:spPr>
      </p:pic>
    </p:spTree>
    <p:extLst>
      <p:ext uri="{BB962C8B-B14F-4D97-AF65-F5344CB8AC3E}">
        <p14:creationId xmlns:p14="http://schemas.microsoft.com/office/powerpoint/2010/main" val="414618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p:txBody>
          <a:bodyPr/>
          <a:lstStyle/>
          <a:p>
            <a:r>
              <a:rPr lang="es-ES_tradnl" dirty="0"/>
              <a:t>Coordinador Eléctrico Nacional</a:t>
            </a:r>
          </a:p>
          <a:p>
            <a:r>
              <a:rPr lang="es-ES_tradnl" dirty="0"/>
              <a:t>25 de abril 2017</a:t>
            </a:r>
          </a:p>
        </p:txBody>
      </p:sp>
      <p:sp>
        <p:nvSpPr>
          <p:cNvPr id="3" name="Título 2"/>
          <p:cNvSpPr>
            <a:spLocks noGrp="1"/>
          </p:cNvSpPr>
          <p:nvPr>
            <p:ph type="ctrTitle"/>
          </p:nvPr>
        </p:nvSpPr>
        <p:spPr>
          <a:xfrm>
            <a:off x="1904999" y="2060747"/>
            <a:ext cx="6550511" cy="577643"/>
          </a:xfrm>
        </p:spPr>
        <p:txBody>
          <a:bodyPr/>
          <a:lstStyle/>
          <a:p>
            <a:r>
              <a:rPr lang="es-ES_tradnl" sz="4400" dirty="0"/>
              <a:t>Portal de Pagos</a:t>
            </a:r>
          </a:p>
        </p:txBody>
      </p:sp>
    </p:spTree>
    <p:extLst>
      <p:ext uri="{BB962C8B-B14F-4D97-AF65-F5344CB8AC3E}">
        <p14:creationId xmlns:p14="http://schemas.microsoft.com/office/powerpoint/2010/main" val="1256161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LEY GENERAL DE SERVICIOS ELÉCTRICOS</a:t>
            </a:r>
            <a:endParaRPr lang="es-CL" dirty="0"/>
          </a:p>
        </p:txBody>
      </p:sp>
      <p:sp>
        <p:nvSpPr>
          <p:cNvPr id="15" name="Rectángulo redondeado 5"/>
          <p:cNvSpPr/>
          <p:nvPr/>
        </p:nvSpPr>
        <p:spPr>
          <a:xfrm>
            <a:off x="323850" y="1234328"/>
            <a:ext cx="8496300" cy="1628142"/>
          </a:xfrm>
          <a:prstGeom prst="roundRect">
            <a:avLst/>
          </a:prstGeom>
          <a:noFill/>
          <a:ln w="31750">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r>
              <a:rPr lang="es-ES_tradnl" sz="1700" dirty="0">
                <a:solidFill>
                  <a:schemeClr val="tx1"/>
                </a:solidFill>
              </a:rPr>
              <a:t>Artículo 72°-11.- Monitoreo de la Cadena de Pagos. Le corresponderá, asimismo, al Coordinador </a:t>
            </a:r>
            <a:r>
              <a:rPr lang="es-ES_tradnl" sz="1700" b="1" dirty="0">
                <a:solidFill>
                  <a:schemeClr val="tx1"/>
                </a:solidFill>
              </a:rPr>
              <a:t>adoptar las medidas </a:t>
            </a:r>
            <a:r>
              <a:rPr lang="es-ES_tradnl" sz="1700" dirty="0">
                <a:solidFill>
                  <a:schemeClr val="tx1"/>
                </a:solidFill>
              </a:rPr>
              <a:t>pertinentes que tiendan a </a:t>
            </a:r>
            <a:r>
              <a:rPr lang="es-ES_tradnl" sz="1700" b="1" dirty="0">
                <a:solidFill>
                  <a:schemeClr val="tx1"/>
                </a:solidFill>
              </a:rPr>
              <a:t>garantizar la continuidad </a:t>
            </a:r>
            <a:r>
              <a:rPr lang="es-ES_tradnl" sz="1700" dirty="0">
                <a:solidFill>
                  <a:schemeClr val="tx1"/>
                </a:solidFill>
              </a:rPr>
              <a:t>en la cadena de pagos de las transferencias económicas sujetas a su coordinación, conforme a lo dispuesto en el reglamento. Asimismo, el Coordinador deberá i</a:t>
            </a:r>
            <a:r>
              <a:rPr lang="es-ES_tradnl" sz="1700" b="1" dirty="0">
                <a:solidFill>
                  <a:schemeClr val="tx1"/>
                </a:solidFill>
              </a:rPr>
              <a:t>nformar en tiempo y forma a la Superintendencia</a:t>
            </a:r>
            <a:r>
              <a:rPr lang="es-ES_tradnl" sz="1700" dirty="0">
                <a:solidFill>
                  <a:schemeClr val="tx1"/>
                </a:solidFill>
              </a:rPr>
              <a:t> cualquier conducta que ponga en riesgo la continuidad de dicha cadena.</a:t>
            </a:r>
          </a:p>
          <a:p>
            <a:pPr algn="just"/>
            <a:endParaRPr lang="es-CL" sz="1700" dirty="0">
              <a:solidFill>
                <a:schemeClr val="tx1"/>
              </a:solidFill>
            </a:endParaRPr>
          </a:p>
        </p:txBody>
      </p:sp>
      <p:sp>
        <p:nvSpPr>
          <p:cNvPr id="8" name="Rectángulo redondeado 5"/>
          <p:cNvSpPr/>
          <p:nvPr/>
        </p:nvSpPr>
        <p:spPr>
          <a:xfrm>
            <a:off x="323850" y="2981739"/>
            <a:ext cx="8496300" cy="1649897"/>
          </a:xfrm>
          <a:prstGeom prst="roundRect">
            <a:avLst/>
          </a:prstGeom>
          <a:noFill/>
          <a:ln w="31750">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r>
              <a:rPr lang="es-CL" sz="1700" dirty="0">
                <a:solidFill>
                  <a:schemeClr val="tx1"/>
                </a:solidFill>
              </a:rPr>
              <a:t>Artículo primero.- …El Coordinador comenzará a ejercer las funciones que esta ley le asigna, el 1 de enero de 2017, con excepción de las que se señalan a continuación, las que se ejercerán en las siguientes fechas:</a:t>
            </a:r>
          </a:p>
          <a:p>
            <a:pPr algn="just"/>
            <a:r>
              <a:rPr lang="es-CL" sz="1700" dirty="0">
                <a:solidFill>
                  <a:schemeClr val="tx1"/>
                </a:solidFill>
              </a:rPr>
              <a:t>b) A partir del 1 de enero de 2018 aquellas funciones y exigencias establecidas (…) y en los artículos 72°-11 y 72°-13.</a:t>
            </a:r>
          </a:p>
        </p:txBody>
      </p:sp>
    </p:spTree>
    <p:extLst>
      <p:ext uri="{BB962C8B-B14F-4D97-AF65-F5344CB8AC3E}">
        <p14:creationId xmlns:p14="http://schemas.microsoft.com/office/powerpoint/2010/main" val="1141698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MONITOREO CADENA DE PAGOS</a:t>
            </a:r>
          </a:p>
        </p:txBody>
      </p:sp>
      <p:sp>
        <p:nvSpPr>
          <p:cNvPr id="3" name="Content Placeholder 2"/>
          <p:cNvSpPr>
            <a:spLocks noGrp="1"/>
          </p:cNvSpPr>
          <p:nvPr>
            <p:ph idx="1"/>
          </p:nvPr>
        </p:nvSpPr>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1800" dirty="0"/>
              <a:t>Con el fin de llevar a cabo la función establecida en la Ley General de Servicios Eléctricos, el Coordinador Eléctrico Nacional desarrolló el Sistema “Portal de </a:t>
            </a:r>
            <a:r>
              <a:rPr lang="en-US" sz="1800" dirty="0" err="1"/>
              <a:t>Pagos</a:t>
            </a:r>
            <a:r>
              <a:rPr lang="en-US" sz="1800" dirty="0"/>
              <a:t>” para:</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800" dirty="0"/>
          </a:p>
        </p:txBody>
      </p:sp>
      <p:sp>
        <p:nvSpPr>
          <p:cNvPr id="4" name="Rectángulo redondeado 5"/>
          <p:cNvSpPr/>
          <p:nvPr/>
        </p:nvSpPr>
        <p:spPr>
          <a:xfrm>
            <a:off x="323850" y="2290620"/>
            <a:ext cx="8496300" cy="1287467"/>
          </a:xfrm>
          <a:prstGeom prst="roundRect">
            <a:avLst/>
          </a:prstGeom>
          <a:noFill/>
          <a:ln w="31750">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r>
              <a:rPr lang="en-US" sz="1700" b="1" dirty="0">
                <a:solidFill>
                  <a:schemeClr val="tx1"/>
                </a:solidFill>
              </a:rPr>
              <a:t>Monitorear de forma activa </a:t>
            </a:r>
            <a:r>
              <a:rPr lang="en-US" sz="1700" dirty="0">
                <a:solidFill>
                  <a:schemeClr val="tx1"/>
                </a:solidFill>
              </a:rPr>
              <a:t>los procesos de facturación asociados a todas las transferencias económicas determinadas por el Coordinador Eléctrico Nacional, estableciendo reglas y condiciones claras que permitan la trazabilidad de los mismos, como también tomar acciones a partir de la información recabada en el sistema “Portal de Pagos”.</a:t>
            </a:r>
          </a:p>
          <a:p>
            <a:pPr algn="just"/>
            <a:endParaRPr lang="es-CL" sz="1700" dirty="0">
              <a:solidFill>
                <a:schemeClr val="tx1"/>
              </a:solidFill>
            </a:endParaRPr>
          </a:p>
        </p:txBody>
      </p:sp>
    </p:spTree>
    <p:extLst>
      <p:ext uri="{BB962C8B-B14F-4D97-AF65-F5344CB8AC3E}">
        <p14:creationId xmlns:p14="http://schemas.microsoft.com/office/powerpoint/2010/main" val="447259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976754" y="4203466"/>
            <a:ext cx="3146978" cy="707886"/>
          </a:xfrm>
          <a:prstGeom prst="rect">
            <a:avLst/>
          </a:prstGeom>
          <a:noFill/>
        </p:spPr>
        <p:txBody>
          <a:bodyPr wrap="square" rtlCol="0">
            <a:spAutoFit/>
          </a:bodyPr>
          <a:lstStyle/>
          <a:p>
            <a:pPr algn="ctr"/>
            <a:r>
              <a:rPr lang="en-US" sz="4000"/>
              <a:t>Coordinados</a:t>
            </a:r>
            <a:endParaRPr lang="en-US" sz="4000" dirty="0"/>
          </a:p>
        </p:txBody>
      </p:sp>
      <p:sp>
        <p:nvSpPr>
          <p:cNvPr id="18" name="TextBox 17"/>
          <p:cNvSpPr txBox="1"/>
          <p:nvPr/>
        </p:nvSpPr>
        <p:spPr>
          <a:xfrm>
            <a:off x="2988712" y="701263"/>
            <a:ext cx="3146978" cy="707886"/>
          </a:xfrm>
          <a:prstGeom prst="rect">
            <a:avLst/>
          </a:prstGeom>
          <a:noFill/>
        </p:spPr>
        <p:txBody>
          <a:bodyPr wrap="square" rtlCol="0">
            <a:spAutoFit/>
          </a:bodyPr>
          <a:lstStyle/>
          <a:p>
            <a:pPr algn="ctr"/>
            <a:r>
              <a:rPr lang="en-US" sz="4000"/>
              <a:t>Coordinados</a:t>
            </a:r>
            <a:endParaRPr lang="en-US" sz="4000" dirty="0"/>
          </a:p>
        </p:txBody>
      </p:sp>
      <p:pic>
        <p:nvPicPr>
          <p:cNvPr id="10" name="Picture 9"/>
          <p:cNvPicPr>
            <a:picLocks noChangeAspect="1"/>
          </p:cNvPicPr>
          <p:nvPr/>
        </p:nvPicPr>
        <p:blipFill>
          <a:blip r:embed="rId3"/>
          <a:stretch>
            <a:fillRect/>
          </a:stretch>
        </p:blipFill>
        <p:spPr>
          <a:xfrm rot="19323616">
            <a:off x="684438" y="2101507"/>
            <a:ext cx="1982028" cy="1312772"/>
          </a:xfrm>
          <a:prstGeom prst="rect">
            <a:avLst/>
          </a:prstGeom>
        </p:spPr>
      </p:pic>
      <p:sp>
        <p:nvSpPr>
          <p:cNvPr id="2" name="Título 1"/>
          <p:cNvSpPr>
            <a:spLocks noGrp="1"/>
          </p:cNvSpPr>
          <p:nvPr>
            <p:ph type="title"/>
          </p:nvPr>
        </p:nvSpPr>
        <p:spPr/>
        <p:txBody>
          <a:bodyPr/>
          <a:lstStyle/>
          <a:p>
            <a:r>
              <a:rPr lang="es-ES" dirty="0"/>
              <a:t>SISTEMA PORTAL DE PAGOS</a:t>
            </a:r>
            <a:endParaRPr lang="es-CL" dirty="0"/>
          </a:p>
        </p:txBody>
      </p:sp>
      <p:sp>
        <p:nvSpPr>
          <p:cNvPr id="3" name="Rectangle 2"/>
          <p:cNvSpPr/>
          <p:nvPr/>
        </p:nvSpPr>
        <p:spPr>
          <a:xfrm>
            <a:off x="3466878" y="2190103"/>
            <a:ext cx="2246243" cy="130202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800" dirty="0"/>
              <a:t>SISTEMA PORTAL DE PAGOS</a:t>
            </a:r>
          </a:p>
        </p:txBody>
      </p:sp>
      <p:sp>
        <p:nvSpPr>
          <p:cNvPr id="8" name="Right Arrow 7"/>
          <p:cNvSpPr/>
          <p:nvPr/>
        </p:nvSpPr>
        <p:spPr>
          <a:xfrm>
            <a:off x="1127042" y="2190103"/>
            <a:ext cx="2071480" cy="108336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CARGA DE CUADROS DE PAGOS</a:t>
            </a:r>
          </a:p>
        </p:txBody>
      </p:sp>
      <p:sp>
        <p:nvSpPr>
          <p:cNvPr id="12" name="Down Arrow 11"/>
          <p:cNvSpPr/>
          <p:nvPr/>
        </p:nvSpPr>
        <p:spPr>
          <a:xfrm>
            <a:off x="3212187" y="1189426"/>
            <a:ext cx="2676112" cy="882995"/>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a:t>CARGA ANTECEDENTES Manual</a:t>
            </a:r>
          </a:p>
        </p:txBody>
      </p:sp>
      <p:sp>
        <p:nvSpPr>
          <p:cNvPr id="14" name="Up Arrow 13"/>
          <p:cNvSpPr/>
          <p:nvPr/>
        </p:nvSpPr>
        <p:spPr>
          <a:xfrm>
            <a:off x="3236103" y="3609811"/>
            <a:ext cx="2652196" cy="884582"/>
          </a:xfrm>
          <a:prstGeom prs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a:t>CARGA ANTECEDENTES Automático</a:t>
            </a:r>
          </a:p>
        </p:txBody>
      </p:sp>
      <p:sp>
        <p:nvSpPr>
          <p:cNvPr id="15" name="Rectangle 14"/>
          <p:cNvSpPr/>
          <p:nvPr/>
        </p:nvSpPr>
        <p:spPr>
          <a:xfrm>
            <a:off x="6319408" y="2190103"/>
            <a:ext cx="1798983" cy="130202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000" dirty="0"/>
              <a:t>Gestión antecedentes y casos</a:t>
            </a:r>
          </a:p>
        </p:txBody>
      </p:sp>
      <p:sp>
        <p:nvSpPr>
          <p:cNvPr id="16" name="Cross 15"/>
          <p:cNvSpPr/>
          <p:nvPr/>
        </p:nvSpPr>
        <p:spPr>
          <a:xfrm>
            <a:off x="5850405" y="2672150"/>
            <a:ext cx="331718" cy="347869"/>
          </a:xfrm>
          <a:prstGeom prst="plus">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542803" y="786753"/>
            <a:ext cx="7955980" cy="3984082"/>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rot="20290647">
            <a:off x="134145" y="2384709"/>
            <a:ext cx="8773297" cy="912811"/>
          </a:xfrm>
          <a:prstGeom prst="roundRect">
            <a:avLst/>
          </a:prstGeom>
          <a:noFill/>
          <a:ln w="63500">
            <a:solidFill>
              <a:schemeClr val="tx1"/>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tx1"/>
                </a:solidFill>
              </a:rPr>
              <a:t>Monitoreo de la Cadena de Pagos</a:t>
            </a:r>
          </a:p>
        </p:txBody>
      </p:sp>
    </p:spTree>
    <p:extLst>
      <p:ext uri="{BB962C8B-B14F-4D97-AF65-F5344CB8AC3E}">
        <p14:creationId xmlns:p14="http://schemas.microsoft.com/office/powerpoint/2010/main" val="114169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SISTEMA PORTAL DE PAGOS</a:t>
            </a:r>
          </a:p>
        </p:txBody>
      </p:sp>
      <p:pic>
        <p:nvPicPr>
          <p:cNvPr id="5" name="Content Placeholder 4"/>
          <p:cNvPicPr>
            <a:picLocks noGrp="1" noChangeAspect="1" noChangeArrowheads="1"/>
          </p:cNvPicPr>
          <p:nvPr>
            <p:ph idx="1"/>
          </p:nvPr>
        </p:nvPicPr>
        <p:blipFill>
          <a:blip r:embed="rId2"/>
          <a:srcRect t="8428"/>
          <a:stretch>
            <a:fillRect/>
          </a:stretch>
        </p:blipFill>
        <p:spPr bwMode="auto">
          <a:xfrm>
            <a:off x="650799" y="1263048"/>
            <a:ext cx="7842402" cy="3170539"/>
          </a:xfrm>
          <a:prstGeom prst="rect">
            <a:avLst/>
          </a:prstGeom>
          <a:noFill/>
          <a:ln w="9525">
            <a:noFill/>
            <a:miter lim="800000"/>
            <a:headEnd/>
            <a:tailEnd/>
          </a:ln>
        </p:spPr>
      </p:pic>
    </p:spTree>
    <p:extLst>
      <p:ext uri="{BB962C8B-B14F-4D97-AF65-F5344CB8AC3E}">
        <p14:creationId xmlns:p14="http://schemas.microsoft.com/office/powerpoint/2010/main" val="1457892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Consideraciones por Etapa</a:t>
            </a:r>
          </a:p>
        </p:txBody>
      </p:sp>
      <p:sp>
        <p:nvSpPr>
          <p:cNvPr id="5" name="Rounded Rectangle 4"/>
          <p:cNvSpPr/>
          <p:nvPr/>
        </p:nvSpPr>
        <p:spPr>
          <a:xfrm>
            <a:off x="457200" y="886171"/>
            <a:ext cx="1898374" cy="48542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Emisión</a:t>
            </a:r>
          </a:p>
        </p:txBody>
      </p:sp>
      <p:sp>
        <p:nvSpPr>
          <p:cNvPr id="6" name="Rounded Rectangle 5"/>
          <p:cNvSpPr/>
          <p:nvPr/>
        </p:nvSpPr>
        <p:spPr>
          <a:xfrm>
            <a:off x="457200" y="2890425"/>
            <a:ext cx="1898374" cy="48542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Recepción</a:t>
            </a:r>
          </a:p>
        </p:txBody>
      </p:sp>
      <p:sp>
        <p:nvSpPr>
          <p:cNvPr id="9" name="Rounded Rectangle 8"/>
          <p:cNvSpPr/>
          <p:nvPr/>
        </p:nvSpPr>
        <p:spPr>
          <a:xfrm>
            <a:off x="2498863" y="895972"/>
            <a:ext cx="5034998" cy="1860618"/>
          </a:xfrm>
          <a:prstGeom prst="roundRect">
            <a:avLst/>
          </a:prstGeom>
        </p:spPr>
        <p:style>
          <a:lnRef idx="3">
            <a:schemeClr val="lt1"/>
          </a:lnRef>
          <a:fillRef idx="1">
            <a:schemeClr val="dk1"/>
          </a:fillRef>
          <a:effectRef idx="1">
            <a:schemeClr val="dk1"/>
          </a:effectRef>
          <a:fontRef idx="minor">
            <a:schemeClr val="lt1"/>
          </a:fontRef>
        </p:style>
        <p:txBody>
          <a:bodyPr rtlCol="0" anchor="t"/>
          <a:lstStyle/>
          <a:p>
            <a:pPr marL="285750" indent="-285750">
              <a:buFont typeface="Arial" charset="0"/>
              <a:buChar char="•"/>
            </a:pPr>
            <a:r>
              <a:rPr lang="en-US" sz="1600" dirty="0"/>
              <a:t>Solo carga antecedentes el Acreedor.</a:t>
            </a:r>
          </a:p>
          <a:p>
            <a:pPr marL="285750" indent="-285750">
              <a:buFont typeface="Arial" charset="0"/>
              <a:buChar char="•"/>
            </a:pPr>
            <a:r>
              <a:rPr lang="en-US" sz="1600" dirty="0"/>
              <a:t>Sirve al deudor para conocer que existe la emisión de la factura.</a:t>
            </a:r>
          </a:p>
          <a:p>
            <a:endParaRPr lang="en-US" sz="1600" dirty="0"/>
          </a:p>
        </p:txBody>
      </p:sp>
      <p:sp>
        <p:nvSpPr>
          <p:cNvPr id="10" name="Rounded Rectangle 9"/>
          <p:cNvSpPr/>
          <p:nvPr/>
        </p:nvSpPr>
        <p:spPr>
          <a:xfrm>
            <a:off x="2498863" y="2900226"/>
            <a:ext cx="5034998" cy="1860618"/>
          </a:xfrm>
          <a:prstGeom prst="round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buFont typeface="Arial" charset="0"/>
              <a:buChar char="•"/>
            </a:pPr>
            <a:r>
              <a:rPr lang="en-US" sz="1600" dirty="0"/>
              <a:t>Responsabilidad del Acreedor el ingresar antecedentes de </a:t>
            </a:r>
            <a:r>
              <a:rPr lang="en-US" sz="1600" dirty="0" smtClean="0"/>
              <a:t>la recepción.</a:t>
            </a:r>
            <a:endParaRPr lang="en-US" sz="1600" dirty="0"/>
          </a:p>
          <a:p>
            <a:pPr marL="285750" indent="-285750">
              <a:buFont typeface="Arial" charset="0"/>
              <a:buChar char="•"/>
            </a:pPr>
            <a:r>
              <a:rPr lang="en-US" sz="1600" dirty="0"/>
              <a:t>Obligatorio ingreso de fecha y documentos que la respalden.</a:t>
            </a:r>
          </a:p>
          <a:p>
            <a:pPr marL="285750" indent="-285750">
              <a:buFont typeface="Arial" charset="0"/>
              <a:buChar char="•"/>
            </a:pPr>
            <a:r>
              <a:rPr lang="en-US" sz="1600" dirty="0"/>
              <a:t>El atraso se calcula a partir de la recepción.</a:t>
            </a:r>
          </a:p>
          <a:p>
            <a:pPr marL="285750" indent="-285750">
              <a:buFont typeface="Arial" charset="0"/>
              <a:buChar char="•"/>
            </a:pPr>
            <a:r>
              <a:rPr lang="en-US" sz="1600" dirty="0"/>
              <a:t>Deudor debe ingresar antecedentes si presenta una disconformidad.</a:t>
            </a:r>
          </a:p>
          <a:p>
            <a:pPr marL="285750" indent="-285750">
              <a:buFont typeface="Arial" charset="0"/>
              <a:buChar char="•"/>
            </a:pPr>
            <a:endParaRPr lang="en-US" sz="1600" dirty="0"/>
          </a:p>
          <a:p>
            <a:pPr marL="285750" indent="-285750">
              <a:buFont typeface="Arial" charset="0"/>
              <a:buChar char="•"/>
            </a:pPr>
            <a:endParaRPr lang="en-US" sz="1600" dirty="0"/>
          </a:p>
        </p:txBody>
      </p:sp>
    </p:spTree>
    <p:extLst>
      <p:ext uri="{BB962C8B-B14F-4D97-AF65-F5344CB8AC3E}">
        <p14:creationId xmlns:p14="http://schemas.microsoft.com/office/powerpoint/2010/main" val="1596757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Consideraciones por Etapa</a:t>
            </a:r>
          </a:p>
        </p:txBody>
      </p:sp>
      <p:sp>
        <p:nvSpPr>
          <p:cNvPr id="5" name="Rounded Rectangle 4"/>
          <p:cNvSpPr/>
          <p:nvPr/>
        </p:nvSpPr>
        <p:spPr>
          <a:xfrm>
            <a:off x="457200" y="856354"/>
            <a:ext cx="1898374" cy="48542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Aceptación</a:t>
            </a:r>
          </a:p>
        </p:txBody>
      </p:sp>
      <p:sp>
        <p:nvSpPr>
          <p:cNvPr id="6" name="Rounded Rectangle 5"/>
          <p:cNvSpPr/>
          <p:nvPr/>
        </p:nvSpPr>
        <p:spPr>
          <a:xfrm>
            <a:off x="457200" y="2860608"/>
            <a:ext cx="1898374" cy="48542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Pago</a:t>
            </a:r>
          </a:p>
        </p:txBody>
      </p:sp>
      <p:sp>
        <p:nvSpPr>
          <p:cNvPr id="9" name="Rounded Rectangle 8"/>
          <p:cNvSpPr/>
          <p:nvPr/>
        </p:nvSpPr>
        <p:spPr>
          <a:xfrm>
            <a:off x="2498863" y="866155"/>
            <a:ext cx="5034998" cy="1860618"/>
          </a:xfrm>
          <a:prstGeom prst="roundRect">
            <a:avLst/>
          </a:prstGeom>
        </p:spPr>
        <p:style>
          <a:lnRef idx="3">
            <a:schemeClr val="lt1"/>
          </a:lnRef>
          <a:fillRef idx="1">
            <a:schemeClr val="dk1"/>
          </a:fillRef>
          <a:effectRef idx="1">
            <a:schemeClr val="dk1"/>
          </a:effectRef>
          <a:fontRef idx="minor">
            <a:schemeClr val="lt1"/>
          </a:fontRef>
        </p:style>
        <p:txBody>
          <a:bodyPr rtlCol="0" anchor="t"/>
          <a:lstStyle/>
          <a:p>
            <a:pPr marL="285750" indent="-285750">
              <a:buFont typeface="Arial" charset="0"/>
              <a:buChar char="•"/>
            </a:pPr>
            <a:r>
              <a:rPr lang="en-US" sz="1600" dirty="0"/>
              <a:t>Deudor debe ingresar antecedentes de aceptación, </a:t>
            </a:r>
            <a:r>
              <a:rPr lang="en-US" sz="1600" dirty="0" err="1"/>
              <a:t>puede</a:t>
            </a:r>
            <a:r>
              <a:rPr lang="en-US" sz="1600" dirty="0"/>
              <a:t> </a:t>
            </a:r>
            <a:r>
              <a:rPr lang="en-US" sz="1600" dirty="0" err="1"/>
              <a:t>ser</a:t>
            </a:r>
            <a:r>
              <a:rPr lang="en-US" sz="1600" dirty="0"/>
              <a:t> un rechazo o </a:t>
            </a:r>
            <a:r>
              <a:rPr lang="en-US" sz="1600" dirty="0" err="1"/>
              <a:t>aceptación</a:t>
            </a:r>
            <a:r>
              <a:rPr lang="en-US" sz="1600" dirty="0"/>
              <a:t>. </a:t>
            </a:r>
          </a:p>
          <a:p>
            <a:pPr marL="285750" indent="-285750">
              <a:buFont typeface="Arial" charset="0"/>
              <a:buChar char="•"/>
            </a:pPr>
            <a:r>
              <a:rPr lang="en-US" sz="1600" dirty="0"/>
              <a:t>En caso de rechazo  se detiene el cálculo de atraso, busca que el acreedor realice una acción.</a:t>
            </a:r>
          </a:p>
          <a:p>
            <a:pPr marL="285750" indent="-285750">
              <a:buFont typeface="Arial" charset="0"/>
              <a:buChar char="•"/>
            </a:pPr>
            <a:r>
              <a:rPr lang="en-US" sz="1600" dirty="0"/>
              <a:t>Acreedor puede levantar disconformidad al rechazo o emitir nueva factura</a:t>
            </a:r>
          </a:p>
          <a:p>
            <a:pPr marL="285750" indent="-285750">
              <a:buFont typeface="Arial" charset="0"/>
              <a:buChar char="•"/>
            </a:pPr>
            <a:endParaRPr lang="en-US" sz="1600" dirty="0"/>
          </a:p>
          <a:p>
            <a:endParaRPr lang="en-US" sz="1600" dirty="0"/>
          </a:p>
        </p:txBody>
      </p:sp>
      <p:sp>
        <p:nvSpPr>
          <p:cNvPr id="10" name="Rounded Rectangle 9"/>
          <p:cNvSpPr/>
          <p:nvPr/>
        </p:nvSpPr>
        <p:spPr>
          <a:xfrm>
            <a:off x="2498863" y="2870409"/>
            <a:ext cx="5034998" cy="1860618"/>
          </a:xfrm>
          <a:prstGeom prst="round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buFont typeface="Arial" charset="0"/>
              <a:buChar char="•"/>
            </a:pPr>
            <a:r>
              <a:rPr lang="en-US" sz="1600" dirty="0"/>
              <a:t>Deudor debe ingresar Fecha de pago, monto, folio, datos de transferencia, en caso de notas de debito o crédito debe ingresar folio asociado a esos documentos.</a:t>
            </a:r>
          </a:p>
          <a:p>
            <a:pPr marL="285750" indent="-285750">
              <a:buFont typeface="Arial" charset="0"/>
              <a:buChar char="•"/>
            </a:pPr>
            <a:endParaRPr lang="en-US" sz="1600" dirty="0"/>
          </a:p>
          <a:p>
            <a:pPr marL="285750" indent="-285750">
              <a:buFont typeface="Arial" charset="0"/>
              <a:buChar char="•"/>
            </a:pPr>
            <a:endParaRPr lang="en-US" sz="1600" dirty="0"/>
          </a:p>
        </p:txBody>
      </p:sp>
    </p:spTree>
    <p:extLst>
      <p:ext uri="{BB962C8B-B14F-4D97-AF65-F5344CB8AC3E}">
        <p14:creationId xmlns:p14="http://schemas.microsoft.com/office/powerpoint/2010/main" val="1996312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Reglas Principales</a:t>
            </a:r>
          </a:p>
        </p:txBody>
      </p:sp>
      <p:sp>
        <p:nvSpPr>
          <p:cNvPr id="3" name="Content Placeholder 2"/>
          <p:cNvSpPr>
            <a:spLocks noGrp="1"/>
          </p:cNvSpPr>
          <p:nvPr>
            <p:ph idx="1"/>
          </p:nvPr>
        </p:nvSpPr>
        <p:spPr>
          <a:xfrm>
            <a:off x="323850" y="915988"/>
            <a:ext cx="8496300" cy="3462735"/>
          </a:xfrm>
        </p:spPr>
        <p:txBody>
          <a:bodyPr/>
          <a:lstStyle/>
          <a:p>
            <a:pPr algn="just"/>
            <a:r>
              <a:rPr lang="en-US" sz="1800" dirty="0"/>
              <a:t>Se establece una estructura para la glosa  de cada ítem de pago, en donde su uso es obligatorio, el cual debe ser incorporado en las referencias de los documentos tributarios electrónicos (DTE) para permitir su reconocimiento por software.</a:t>
            </a:r>
          </a:p>
          <a:p>
            <a:pPr algn="just"/>
            <a:r>
              <a:rPr lang="en-US" sz="1800" dirty="0"/>
              <a:t>Se debe </a:t>
            </a:r>
            <a:r>
              <a:rPr lang="en-US" sz="1800" dirty="0" smtClean="0"/>
              <a:t>emitir </a:t>
            </a:r>
            <a:r>
              <a:rPr lang="en-US" sz="1800" dirty="0"/>
              <a:t>una factura por cada instrucción de pago, no se admite una factura con más de un item. </a:t>
            </a:r>
          </a:p>
          <a:p>
            <a:pPr algn="just"/>
            <a:r>
              <a:rPr lang="en-US" sz="1800" dirty="0"/>
              <a:t>Existe un registro único con información de facturación de cada una de las empresas participantes del portal de pagos.</a:t>
            </a:r>
          </a:p>
          <a:p>
            <a:pPr algn="just"/>
            <a:r>
              <a:rPr lang="en-US" sz="1800" dirty="0"/>
              <a:t>Cada cuadro de pago de liquidación o </a:t>
            </a:r>
            <a:r>
              <a:rPr lang="en-US" sz="1800" u="sng" dirty="0"/>
              <a:t>reliquidación</a:t>
            </a:r>
            <a:r>
              <a:rPr lang="en-US" sz="1800" dirty="0"/>
              <a:t> da origen solo a facturas.</a:t>
            </a:r>
          </a:p>
          <a:p>
            <a:pPr algn="just"/>
            <a:r>
              <a:rPr lang="en-US" sz="1800" dirty="0"/>
              <a:t>Notas de crédito o débito solo se admiten para corregir errores de emisión de facturas</a:t>
            </a:r>
            <a:r>
              <a:rPr lang="en-US" sz="1800" dirty="0" smtClean="0"/>
              <a:t>.</a:t>
            </a:r>
          </a:p>
          <a:p>
            <a:pPr algn="just"/>
            <a:r>
              <a:rPr lang="en-US" sz="1800" dirty="0" smtClean="0"/>
              <a:t>Se </a:t>
            </a:r>
            <a:r>
              <a:rPr lang="en-US" sz="1800" dirty="0" err="1" smtClean="0"/>
              <a:t>presentarán</a:t>
            </a:r>
            <a:r>
              <a:rPr lang="en-US" sz="1800" dirty="0" smtClean="0"/>
              <a:t> </a:t>
            </a:r>
            <a:r>
              <a:rPr lang="en-US" sz="1800" dirty="0" err="1" smtClean="0"/>
              <a:t>análisis</a:t>
            </a:r>
            <a:r>
              <a:rPr lang="en-US" sz="1800" dirty="0" smtClean="0"/>
              <a:t> de </a:t>
            </a:r>
            <a:r>
              <a:rPr lang="en-US" sz="1800" dirty="0" err="1" smtClean="0"/>
              <a:t>estadísticas</a:t>
            </a:r>
            <a:r>
              <a:rPr lang="en-US" sz="1800" dirty="0" smtClean="0"/>
              <a:t> y </a:t>
            </a:r>
            <a:r>
              <a:rPr lang="en-US" sz="1800" dirty="0" err="1" smtClean="0"/>
              <a:t>métricas</a:t>
            </a:r>
            <a:r>
              <a:rPr lang="en-US" sz="1800" dirty="0" smtClean="0"/>
              <a:t> </a:t>
            </a:r>
            <a:r>
              <a:rPr lang="en-US" sz="1800" dirty="0" err="1" smtClean="0"/>
              <a:t>obtenidas</a:t>
            </a:r>
            <a:r>
              <a:rPr lang="en-US" sz="1800" dirty="0" smtClean="0"/>
              <a:t> </a:t>
            </a:r>
            <a:r>
              <a:rPr lang="en-US" sz="1800" dirty="0" err="1" smtClean="0"/>
              <a:t>desde</a:t>
            </a:r>
            <a:r>
              <a:rPr lang="en-US" sz="1800" dirty="0" smtClean="0"/>
              <a:t> el portal de pagos.</a:t>
            </a:r>
            <a:endParaRPr lang="en-US" sz="1800" dirty="0"/>
          </a:p>
          <a:p>
            <a:pPr algn="just"/>
            <a:r>
              <a:rPr lang="en-US" sz="1800" dirty="0"/>
              <a:t>El uso del portal de pagos es obligatorio.</a:t>
            </a:r>
          </a:p>
          <a:p>
            <a:pPr algn="just"/>
            <a:endParaRPr lang="en-US" sz="1800" dirty="0"/>
          </a:p>
          <a:p>
            <a:pPr algn="just"/>
            <a:endParaRPr lang="en-US" sz="1800" dirty="0"/>
          </a:p>
        </p:txBody>
      </p:sp>
    </p:spTree>
    <p:extLst>
      <p:ext uri="{BB962C8B-B14F-4D97-AF65-F5344CB8AC3E}">
        <p14:creationId xmlns:p14="http://schemas.microsoft.com/office/powerpoint/2010/main" val="624149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Flujo de una Instrucción de pago</a:t>
            </a:r>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215437" y="915988"/>
            <a:ext cx="4423759" cy="346233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Coordinador Electrico Nacional">
      <a:dk1>
        <a:srgbClr val="7F7F7F"/>
      </a:dk1>
      <a:lt1>
        <a:sysClr val="window" lastClr="FFFFFF"/>
      </a:lt1>
      <a:dk2>
        <a:srgbClr val="007E87"/>
      </a:dk2>
      <a:lt2>
        <a:srgbClr val="EEECE1"/>
      </a:lt2>
      <a:accent1>
        <a:srgbClr val="02B2A5"/>
      </a:accent1>
      <a:accent2>
        <a:srgbClr val="01AFC6"/>
      </a:accent2>
      <a:accent3>
        <a:srgbClr val="DAD427"/>
      </a:accent3>
      <a:accent4>
        <a:srgbClr val="6AB747"/>
      </a:accent4>
      <a:accent5>
        <a:srgbClr val="FFB33E"/>
      </a:accent5>
      <a:accent6>
        <a:srgbClr val="FE5F2A"/>
      </a:accent6>
      <a:hlink>
        <a:srgbClr val="02B2A5"/>
      </a:hlink>
      <a:folHlink>
        <a:srgbClr val="FF8C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6192</TotalTime>
  <Words>623</Words>
  <Application>Microsoft Macintosh PowerPoint</Application>
  <PresentationFormat>On-screen Show (16:9)</PresentationFormat>
  <Paragraphs>54</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DIN-Light</vt:lpstr>
      <vt:lpstr>HelveticaNeueLT Std Lt</vt:lpstr>
      <vt:lpstr>HelveticaNeueLT Std Med</vt:lpstr>
      <vt:lpstr>Arial</vt:lpstr>
      <vt:lpstr>Tema de Office</vt:lpstr>
      <vt:lpstr>Portal de Pagos</vt:lpstr>
      <vt:lpstr>LEY GENERAL DE SERVICIOS ELÉCTRICOS</vt:lpstr>
      <vt:lpstr>MONITOREO CADENA DE PAGOS</vt:lpstr>
      <vt:lpstr>SISTEMA PORTAL DE PAGOS</vt:lpstr>
      <vt:lpstr>SISTEMA PORTAL DE PAGOS</vt:lpstr>
      <vt:lpstr>Consideraciones por Etapa</vt:lpstr>
      <vt:lpstr>Consideraciones por Etapa</vt:lpstr>
      <vt:lpstr>Reglas Principales</vt:lpstr>
      <vt:lpstr>Flujo de una Instrucción de pago</vt:lpstr>
      <vt:lpstr>Métricas</vt:lpstr>
      <vt:lpstr>Portal de Pagos</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Almabrands</dc:creator>
  <cp:lastModifiedBy>Andrés Villavicencio</cp:lastModifiedBy>
  <cp:revision>438</cp:revision>
  <dcterms:created xsi:type="dcterms:W3CDTF">2016-06-27T19:50:13Z</dcterms:created>
  <dcterms:modified xsi:type="dcterms:W3CDTF">2017-04-27T12:23:35Z</dcterms:modified>
</cp:coreProperties>
</file>