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66" r:id="rId3"/>
    <p:sldId id="269" r:id="rId4"/>
    <p:sldId id="270" r:id="rId5"/>
    <p:sldId id="271" r:id="rId6"/>
    <p:sldId id="272" r:id="rId7"/>
    <p:sldId id="273" r:id="rId8"/>
    <p:sldId id="281" r:id="rId9"/>
    <p:sldId id="274" r:id="rId10"/>
    <p:sldId id="275" r:id="rId11"/>
    <p:sldId id="276" r:id="rId12"/>
    <p:sldId id="277" r:id="rId13"/>
    <p:sldId id="282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486" userDrawn="1">
          <p15:clr>
            <a:srgbClr val="A4A3A4"/>
          </p15:clr>
        </p15:guide>
        <p15:guide id="6" orient="horz" pos="191" userDrawn="1">
          <p15:clr>
            <a:srgbClr val="A4A3A4"/>
          </p15:clr>
        </p15:guide>
        <p15:guide id="7" orient="horz" pos="577" userDrawn="1">
          <p15:clr>
            <a:srgbClr val="A4A3A4"/>
          </p15:clr>
        </p15:guide>
        <p15:guide id="8" orient="horz" pos="1121" userDrawn="1">
          <p15:clr>
            <a:srgbClr val="A4A3A4"/>
          </p15:clr>
        </p15:guide>
        <p15:guide id="9" orient="horz" pos="1257" userDrawn="1">
          <p15:clr>
            <a:srgbClr val="A4A3A4"/>
          </p15:clr>
        </p15:guide>
        <p15:guide id="10" pos="2222" userDrawn="1">
          <p15:clr>
            <a:srgbClr val="A4A3A4"/>
          </p15:clr>
        </p15:guide>
        <p15:guide id="11" pos="1111" userDrawn="1">
          <p15:clr>
            <a:srgbClr val="A4A3A4"/>
          </p15:clr>
        </p15:guide>
        <p15:guide id="12" pos="4581" userDrawn="1">
          <p15:clr>
            <a:srgbClr val="A4A3A4"/>
          </p15:clr>
        </p15:guide>
        <p15:guide id="13" pos="1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A"/>
    <a:srgbClr val="00486C"/>
    <a:srgbClr val="04648D"/>
    <a:srgbClr val="00648D"/>
    <a:srgbClr val="04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0" autoAdjust="0"/>
    <p:restoredTop sz="50000" autoAdjust="0"/>
  </p:normalViewPr>
  <p:slideViewPr>
    <p:cSldViewPr snapToGrid="0" snapToObjects="1">
      <p:cViewPr varScale="1">
        <p:scale>
          <a:sx n="200" d="100"/>
          <a:sy n="200" d="100"/>
        </p:scale>
        <p:origin x="560" y="176"/>
      </p:cViewPr>
      <p:guideLst>
        <p:guide orient="horz" pos="1620"/>
        <p:guide pos="2880"/>
        <p:guide pos="204"/>
        <p:guide pos="5556"/>
        <p:guide orient="horz" pos="486"/>
        <p:guide orient="horz" pos="191"/>
        <p:guide orient="horz" pos="577"/>
        <p:guide orient="horz" pos="1121"/>
        <p:guide orient="horz" pos="1257"/>
        <p:guide pos="2222"/>
        <p:guide pos="1111"/>
        <p:guide pos="4581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leway Regular" charset="0"/>
              </a:defRPr>
            </a:lvl1pPr>
          </a:lstStyle>
          <a:p>
            <a:fld id="{2AC35F49-91E7-AE47-91E9-78F180733EF3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leway Regular" charset="0"/>
              </a:defRPr>
            </a:lvl1pPr>
          </a:lstStyle>
          <a:p>
            <a:fld id="{367C2185-1B78-8244-9609-CDF3C3777A9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2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aleway Regular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aleway Regular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aleway Regular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aleway Regular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aleway Regular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1" name="Imagen 10" descr="origina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 b="47406"/>
          <a:stretch/>
        </p:blipFill>
        <p:spPr>
          <a:xfrm>
            <a:off x="0" y="1257299"/>
            <a:ext cx="9144000" cy="2184401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0" y="3505200"/>
            <a:ext cx="9144000" cy="1638300"/>
          </a:xfrm>
          <a:prstGeom prst="rect">
            <a:avLst/>
          </a:prstGeom>
          <a:solidFill>
            <a:srgbClr val="5772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pic>
        <p:nvPicPr>
          <p:cNvPr id="18" name="Imagen 17" descr="DETALLE GRAFICO CORPORATIVO - 5.png"/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9" y="3615366"/>
            <a:ext cx="752881" cy="94491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4999" y="3633452"/>
            <a:ext cx="655051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aleway Regular" charset="0"/>
                <a:cs typeface="Raleway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4999" y="2726669"/>
            <a:ext cx="6550511" cy="5776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540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03213"/>
            <a:ext cx="8496300" cy="6127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3850" y="1131167"/>
            <a:ext cx="3960813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856511"/>
            <a:ext cx="3960813" cy="27313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859339" y="1131167"/>
            <a:ext cx="3960812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59339" y="1856511"/>
            <a:ext cx="3960811" cy="27313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32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850" y="303213"/>
            <a:ext cx="8496300" cy="6127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08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75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9159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300" y="915987"/>
            <a:ext cx="5276850" cy="367863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3850" y="1939383"/>
            <a:ext cx="3008313" cy="2648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Raleway Regular" charset="0"/>
                <a:cs typeface="Raleway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1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Raleway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Raleway Regular" charset="0"/>
                <a:cs typeface="Raleway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3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5199" y="1520055"/>
            <a:ext cx="3617559" cy="1267091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chemeClr val="tx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338" y="1520316"/>
            <a:ext cx="4125191" cy="12668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Raleway Regular" charset="0"/>
                <a:cs typeface="Raleway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0" name="Imagen 9" descr="DETALLE GRAFICO CORPORATIVO - 5.png"/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1629813"/>
            <a:ext cx="752881" cy="944912"/>
          </a:xfrm>
          <a:prstGeom prst="rect">
            <a:avLst/>
          </a:prstGeom>
        </p:spPr>
      </p:pic>
      <p:pic>
        <p:nvPicPr>
          <p:cNvPr id="11" name="Imagen 10" descr="0.48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3" b="14411"/>
          <a:stretch/>
        </p:blipFill>
        <p:spPr>
          <a:xfrm>
            <a:off x="0" y="2959098"/>
            <a:ext cx="9144000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6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1257299"/>
            <a:ext cx="9144000" cy="2184401"/>
          </a:xfrm>
          <a:prstGeom prst="rect">
            <a:avLst/>
          </a:prstGeom>
          <a:solidFill>
            <a:srgbClr val="007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3441700"/>
            <a:ext cx="9144000" cy="1701800"/>
          </a:xfrm>
          <a:prstGeom prst="rect">
            <a:avLst/>
          </a:prstGeom>
          <a:solidFill>
            <a:srgbClr val="01A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1257298"/>
          </a:xfrm>
          <a:prstGeom prst="rect">
            <a:avLst/>
          </a:prstGeom>
          <a:solidFill>
            <a:srgbClr val="02B2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pic>
        <p:nvPicPr>
          <p:cNvPr id="6" name="Imagen 5" descr="ORIGINAL LOGOTIPO COORDINADOR ELECTRICO NACION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71450"/>
            <a:ext cx="1371600" cy="868778"/>
          </a:xfrm>
          <a:prstGeom prst="rect">
            <a:avLst/>
          </a:prstGeom>
        </p:spPr>
      </p:pic>
      <p:pic>
        <p:nvPicPr>
          <p:cNvPr id="7" name="Imagen 6" descr="DETALLE GRAFICO CORPORATIVO - BCO-01.png"/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39" y="940168"/>
            <a:ext cx="8126239" cy="42033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510972"/>
            <a:ext cx="5827568" cy="993775"/>
          </a:xfrm>
          <a:prstGeom prst="rect">
            <a:avLst/>
          </a:prstGeom>
        </p:spPr>
        <p:txBody>
          <a:bodyPr anchor="ctr"/>
          <a:lstStyle>
            <a:lvl1pPr algn="l">
              <a:defRPr sz="3600" b="0" i="0">
                <a:solidFill>
                  <a:schemeClr val="bg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33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1257299"/>
            <a:ext cx="9144000" cy="2184401"/>
          </a:xfrm>
          <a:prstGeom prst="rect">
            <a:avLst/>
          </a:prstGeom>
          <a:solidFill>
            <a:srgbClr val="6AB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0" y="3441700"/>
            <a:ext cx="9144000" cy="1701800"/>
          </a:xfrm>
          <a:prstGeom prst="rect">
            <a:avLst/>
          </a:prstGeom>
          <a:solidFill>
            <a:srgbClr val="02B2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1"/>
            <a:ext cx="9144000" cy="1257298"/>
          </a:xfrm>
          <a:prstGeom prst="rect">
            <a:avLst/>
          </a:prstGeom>
          <a:solidFill>
            <a:srgbClr val="DAD4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pic>
        <p:nvPicPr>
          <p:cNvPr id="6" name="Imagen 5" descr="ORIGINAL LOGOTIPO COORDINADOR ELECTRICO NACION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71450"/>
            <a:ext cx="1371600" cy="868778"/>
          </a:xfrm>
          <a:prstGeom prst="rect">
            <a:avLst/>
          </a:prstGeom>
        </p:spPr>
      </p:pic>
      <p:pic>
        <p:nvPicPr>
          <p:cNvPr id="7" name="Imagen 6" descr="DETALLE GRAFICO CORPORATIVO - BCO-01.png"/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39" y="940168"/>
            <a:ext cx="8126239" cy="42033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510972"/>
            <a:ext cx="5827568" cy="993775"/>
          </a:xfrm>
          <a:prstGeom prst="rect">
            <a:avLst/>
          </a:prstGeom>
        </p:spPr>
        <p:txBody>
          <a:bodyPr anchor="ctr"/>
          <a:lstStyle>
            <a:lvl1pPr algn="l">
              <a:defRPr sz="3600" b="0" i="0">
                <a:solidFill>
                  <a:schemeClr val="bg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354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1257299"/>
            <a:ext cx="9144000" cy="2184401"/>
          </a:xfrm>
          <a:prstGeom prst="rect">
            <a:avLst/>
          </a:prstGeom>
          <a:solidFill>
            <a:srgbClr val="FE5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0" y="3441700"/>
            <a:ext cx="9144000" cy="1701800"/>
          </a:xfrm>
          <a:prstGeom prst="rect">
            <a:avLst/>
          </a:prstGeom>
          <a:solidFill>
            <a:srgbClr val="FF8C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0" y="1"/>
            <a:ext cx="9144000" cy="1257298"/>
          </a:xfrm>
          <a:prstGeom prst="rect">
            <a:avLst/>
          </a:prstGeom>
          <a:solidFill>
            <a:srgbClr val="FFB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pic>
        <p:nvPicPr>
          <p:cNvPr id="6" name="Imagen 5" descr="ORIGINAL LOGOTIPO COORDINADOR ELECTRICO NACIONAL.png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71450"/>
            <a:ext cx="1371600" cy="868778"/>
          </a:xfrm>
          <a:prstGeom prst="rect">
            <a:avLst/>
          </a:prstGeom>
        </p:spPr>
      </p:pic>
      <p:pic>
        <p:nvPicPr>
          <p:cNvPr id="7" name="Imagen 6" descr="DETALLE GRAFICO CORPORATIVO - BCO-01.png"/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39" y="940168"/>
            <a:ext cx="8126239" cy="42033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510972"/>
            <a:ext cx="5827568" cy="993775"/>
          </a:xfrm>
          <a:prstGeom prst="rect">
            <a:avLst/>
          </a:prstGeom>
        </p:spPr>
        <p:txBody>
          <a:bodyPr anchor="ctr"/>
          <a:lstStyle>
            <a:lvl1pPr algn="l">
              <a:defRPr sz="3600" b="0" i="0">
                <a:solidFill>
                  <a:schemeClr val="bg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10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03213"/>
            <a:ext cx="8496300" cy="59690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8496300" cy="658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  <a:lvl2pPr marL="457200" indent="0">
              <a:spcBef>
                <a:spcPts val="600"/>
              </a:spcBef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2pPr>
            <a:lvl3pPr marL="914400" indent="0">
              <a:spcBef>
                <a:spcPts val="600"/>
              </a:spcBef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3pPr>
            <a:lvl4pPr marL="1371600" indent="0">
              <a:spcBef>
                <a:spcPts val="600"/>
              </a:spcBef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4pPr>
            <a:lvl5pPr marL="1828800" indent="0">
              <a:spcBef>
                <a:spcPts val="600"/>
              </a:spcBef>
              <a:buNone/>
              <a:defRPr sz="16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2022475"/>
            <a:ext cx="8496300" cy="256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9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03213"/>
            <a:ext cx="8496300" cy="612775"/>
          </a:xfrm>
          <a:prstGeom prst="rect">
            <a:avLst/>
          </a:prstGeom>
        </p:spPr>
        <p:txBody>
          <a:bodyPr anchor="t"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131888"/>
            <a:ext cx="8496300" cy="346273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3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chemeClr val="tx1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Raleway Regular" charset="0"/>
                <a:cs typeface="Raleway Regular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9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03213"/>
            <a:ext cx="8496300" cy="59690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2"/>
                </a:solidFill>
                <a:latin typeface="Raleway Regular" charset="0"/>
                <a:cs typeface="Raleway Regular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3850" y="1131887"/>
            <a:ext cx="3960813" cy="345598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59338" y="1131887"/>
            <a:ext cx="3960812" cy="345598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>
                <a:latin typeface="Raleway Regular" charset="0"/>
                <a:cs typeface="Raleway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2DC99F03-F942-9148-8047-C85A26E19806}" type="datetimeFigureOut">
              <a:rPr lang="es-ES" smtClean="0"/>
              <a:pPr/>
              <a:t>11/1/18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Regular" charset="0"/>
              </a:defRPr>
            </a:lvl1pPr>
          </a:lstStyle>
          <a:p>
            <a:fld id="{1D2AF8D2-23F7-9745-AE1F-08BE8CDF13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4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ORIGINAL LOGOTIPO COORDINADOR ELECTRICO NACIONAL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71450"/>
            <a:ext cx="1371600" cy="868778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4838700"/>
            <a:ext cx="9144000" cy="190500"/>
          </a:xfrm>
          <a:prstGeom prst="rect">
            <a:avLst/>
          </a:prstGeom>
          <a:solidFill>
            <a:srgbClr val="6AB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>
              <a:latin typeface="Raleway Regular" charset="0"/>
            </a:endParaRP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7200900" y="4810051"/>
            <a:ext cx="1854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1000" b="0" i="0">
                <a:solidFill>
                  <a:schemeClr val="bg1"/>
                </a:solidFill>
                <a:latin typeface="DIN-Light"/>
                <a:cs typeface="DIN-Light"/>
              </a:rPr>
              <a:t>www.coordinador</a:t>
            </a:r>
            <a:r>
              <a:rPr lang="es-ES" sz="1000" b="0" i="0" baseline="0">
                <a:solidFill>
                  <a:schemeClr val="bg1"/>
                </a:solidFill>
                <a:latin typeface="DIN-Light"/>
                <a:cs typeface="DIN-Light"/>
              </a:rPr>
              <a:t>electrico</a:t>
            </a:r>
            <a:r>
              <a:rPr lang="es-ES" sz="1000" b="0" i="0">
                <a:solidFill>
                  <a:schemeClr val="bg1"/>
                </a:solidFill>
                <a:latin typeface="DIN-Light"/>
                <a:cs typeface="DIN-Light"/>
              </a:rPr>
              <a:t>.cl</a:t>
            </a:r>
          </a:p>
        </p:txBody>
      </p:sp>
    </p:spTree>
    <p:extLst>
      <p:ext uri="{BB962C8B-B14F-4D97-AF65-F5344CB8AC3E}">
        <p14:creationId xmlns:p14="http://schemas.microsoft.com/office/powerpoint/2010/main" val="230569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9" r:id="rId3"/>
    <p:sldLayoutId id="2147483670" r:id="rId4"/>
    <p:sldLayoutId id="2147483671" r:id="rId5"/>
    <p:sldLayoutId id="2147483658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191" userDrawn="1">
          <p15:clr>
            <a:srgbClr val="F26B43"/>
          </p15:clr>
        </p15:guide>
        <p15:guide id="6" orient="horz" pos="577" userDrawn="1">
          <p15:clr>
            <a:srgbClr val="F26B43"/>
          </p15:clr>
        </p15:guide>
        <p15:guide id="7" orient="horz" pos="713" userDrawn="1">
          <p15:clr>
            <a:srgbClr val="F26B43"/>
          </p15:clr>
        </p15:guide>
        <p15:guide id="8" pos="2699" userDrawn="1">
          <p15:clr>
            <a:srgbClr val="F26B43"/>
          </p15:clr>
        </p15:guide>
        <p15:guide id="9" pos="3061" userDrawn="1">
          <p15:clr>
            <a:srgbClr val="F26B43"/>
          </p15:clr>
        </p15:guide>
        <p15:guide id="10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ing-ppagos-sen.coordinadorelectrico.cl/api/v1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pagos-sen.coordinadorelectrico.cl/api/v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mtClean="0"/>
              <a:t>Lineamientos Integración</a:t>
            </a:r>
          </a:p>
          <a:p>
            <a:r>
              <a:rPr lang="es-CL" sz="2000" smtClean="0"/>
              <a:t>2018-Ene-11</a:t>
            </a:r>
            <a:endParaRPr lang="es-CL" sz="200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904999" y="2228193"/>
            <a:ext cx="6915151" cy="1076119"/>
          </a:xfrm>
        </p:spPr>
        <p:txBody>
          <a:bodyPr/>
          <a:lstStyle/>
          <a:p>
            <a:r>
              <a:rPr lang="en-US" dirty="0" smtClean="0"/>
              <a:t>Portal de </a:t>
            </a:r>
            <a:r>
              <a:rPr lang="en-US" dirty="0" err="1" smtClean="0"/>
              <a:t>Pagos</a:t>
            </a:r>
            <a:r>
              <a:rPr lang="es-CL"/>
              <a:t/>
            </a:r>
            <a:br>
              <a:rPr lang="es-CL"/>
            </a:br>
            <a:endParaRPr lang="es-CL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7045484" y="4707448"/>
            <a:ext cx="2006462" cy="3018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050" dirty="0" smtClean="0">
                <a:solidFill>
                  <a:schemeClr val="bg1"/>
                </a:solidFill>
                <a:latin typeface="Raleway Regular" charset="0"/>
              </a:rPr>
              <a:t>www.coordinadorelectrico.cl</a:t>
            </a:r>
            <a:endParaRPr lang="es-CL" sz="1050" dirty="0">
              <a:solidFill>
                <a:schemeClr val="bg1"/>
              </a:solidFill>
              <a:latin typeface="Raleway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Informar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Pagos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r>
              <a:rPr lang="es-ES_tradnl" sz="1100" dirty="0"/>
              <a:t>Previo</a:t>
            </a:r>
          </a:p>
          <a:p>
            <a:pPr lvl="1"/>
            <a:r>
              <a:rPr lang="es-ES_tradnl" sz="1100" dirty="0"/>
              <a:t>Obtener información </a:t>
            </a:r>
            <a:r>
              <a:rPr lang="es-ES_tradnl" sz="1100" dirty="0" smtClean="0"/>
              <a:t>del pago</a:t>
            </a:r>
          </a:p>
          <a:p>
            <a:pPr lvl="1"/>
            <a:r>
              <a:rPr lang="es-ES_tradnl" sz="1100" dirty="0" smtClean="0"/>
              <a:t>Identificar que facturas se pagan</a:t>
            </a:r>
          </a:p>
          <a:p>
            <a:pPr lvl="1"/>
            <a:r>
              <a:rPr lang="es-ES_tradnl" sz="1100" dirty="0" smtClean="0"/>
              <a:t>De las facturas pagadas identificar que instrucciones pagan</a:t>
            </a:r>
            <a:endParaRPr lang="es-ES_tradnl" sz="1100" dirty="0"/>
          </a:p>
          <a:p>
            <a:r>
              <a:rPr lang="es-ES_tradnl" sz="1100" dirty="0"/>
              <a:t>En API</a:t>
            </a:r>
          </a:p>
          <a:p>
            <a:pPr lvl="1"/>
            <a:r>
              <a:rPr lang="es-ES_tradnl" sz="1100" dirty="0"/>
              <a:t>Solicitar ID de </a:t>
            </a:r>
            <a:r>
              <a:rPr lang="es-ES_tradnl" sz="1100" dirty="0" smtClean="0"/>
              <a:t>instrucciones</a:t>
            </a:r>
          </a:p>
          <a:p>
            <a:pPr lvl="1"/>
            <a:r>
              <a:rPr lang="es-ES_tradnl" sz="1100" dirty="0" smtClean="0"/>
              <a:t>Solicitar ID de las </a:t>
            </a:r>
            <a:r>
              <a:rPr lang="es-ES_tradnl" sz="1100" dirty="0" err="1" smtClean="0"/>
              <a:t>DTEs</a:t>
            </a:r>
            <a:endParaRPr lang="es-ES_tradnl" sz="1100" dirty="0"/>
          </a:p>
          <a:p>
            <a:pPr lvl="1"/>
            <a:r>
              <a:rPr lang="es-ES_tradnl" sz="1100" dirty="0"/>
              <a:t>Usar </a:t>
            </a:r>
            <a:r>
              <a:rPr lang="es-ES_tradnl" sz="1100" dirty="0" err="1"/>
              <a:t>endpoint</a:t>
            </a:r>
            <a:r>
              <a:rPr lang="es-ES_tradnl" sz="1100" dirty="0"/>
              <a:t> post </a:t>
            </a:r>
            <a:r>
              <a:rPr lang="es-ES_tradnl" sz="1100" i="1" dirty="0"/>
              <a:t>post /api/v1/</a:t>
            </a:r>
            <a:r>
              <a:rPr lang="es-ES_tradnl" sz="1100" i="1" dirty="0" err="1"/>
              <a:t>operations</a:t>
            </a:r>
            <a:r>
              <a:rPr lang="es-ES_tradnl" sz="1100" i="1" dirty="0"/>
              <a:t>/</a:t>
            </a:r>
            <a:r>
              <a:rPr lang="es-ES_tradnl" sz="1100" i="1" dirty="0" err="1"/>
              <a:t>payments</a:t>
            </a:r>
            <a:r>
              <a:rPr lang="es-ES_tradnl" sz="1100" i="1" dirty="0"/>
              <a:t>/</a:t>
            </a:r>
            <a:r>
              <a:rPr lang="es-ES_tradnl" sz="1100" i="1" dirty="0" err="1"/>
              <a:t>create</a:t>
            </a:r>
            <a:endParaRPr lang="es-ES_tradnl" sz="1100" i="1" dirty="0"/>
          </a:p>
          <a:p>
            <a:r>
              <a:rPr lang="es-ES_tradnl" sz="1100" dirty="0" smtClean="0"/>
              <a:t>Tracking</a:t>
            </a:r>
            <a:endParaRPr lang="es-ES_tradnl" sz="1100" dirty="0"/>
          </a:p>
          <a:p>
            <a:pPr lvl="1"/>
            <a:r>
              <a:rPr lang="es-ES_tradnl" sz="1100" dirty="0"/>
              <a:t>Guardar </a:t>
            </a:r>
            <a:r>
              <a:rPr lang="es-ES_tradnl" sz="1100" i="1" dirty="0" err="1" smtClean="0"/>
              <a:t>operation</a:t>
            </a: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1276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 de </a:t>
            </a:r>
            <a:r>
              <a:rPr lang="es-ES_tradnl" dirty="0" smtClean="0"/>
              <a:t>Arquitectura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r>
              <a:rPr lang="es-ES_tradnl" sz="2000" dirty="0" smtClean="0"/>
              <a:t>Construir como proceso de sincronización (no como reporte de transacciones)</a:t>
            </a:r>
          </a:p>
          <a:p>
            <a:r>
              <a:rPr lang="es-ES_tradnl" sz="2000" dirty="0" smtClean="0"/>
              <a:t>Mantener copia local de los datos con refrescos periódicos</a:t>
            </a:r>
          </a:p>
          <a:p>
            <a:pPr lvl="1"/>
            <a:r>
              <a:rPr lang="es-ES_tradnl" sz="1800" dirty="0" smtClean="0"/>
              <a:t>Se implementaran </a:t>
            </a:r>
            <a:r>
              <a:rPr lang="es-ES_tradnl" sz="1800" dirty="0" smtClean="0"/>
              <a:t>límites </a:t>
            </a:r>
            <a:r>
              <a:rPr lang="es-ES_tradnl" sz="1800" dirty="0" smtClean="0"/>
              <a:t>de </a:t>
            </a:r>
            <a:r>
              <a:rPr lang="es-ES_tradnl" sz="1800" dirty="0" err="1" smtClean="0"/>
              <a:t>requests</a:t>
            </a:r>
            <a:r>
              <a:rPr lang="es-ES_tradnl" sz="1800" dirty="0" smtClean="0"/>
              <a:t> a la API dentro del corto plazo</a:t>
            </a:r>
          </a:p>
          <a:p>
            <a:pPr lvl="1"/>
            <a:r>
              <a:rPr lang="es-ES_tradnl" sz="1800" dirty="0" smtClean="0"/>
              <a:t>Plataforma debería ser capaz de igualar el estado visto por su plataforma y el del Portal de Pagos desde cualquier estado</a:t>
            </a:r>
          </a:p>
          <a:p>
            <a:r>
              <a:rPr lang="es-ES_tradnl" sz="1800" dirty="0" smtClean="0"/>
              <a:t>Sincronizar a nivel de Cuadro de Pago para </a:t>
            </a:r>
            <a:r>
              <a:rPr lang="es-ES_tradnl" sz="1800" dirty="0" err="1" smtClean="0"/>
              <a:t>DTEs</a:t>
            </a:r>
            <a:endParaRPr lang="es-ES_tradnl" sz="1800" dirty="0" smtClean="0"/>
          </a:p>
          <a:p>
            <a:r>
              <a:rPr lang="es-ES_tradnl" sz="1800" dirty="0" smtClean="0"/>
              <a:t>Sincronizar a nivel de Periodo para Pagos</a:t>
            </a:r>
          </a:p>
          <a:p>
            <a:pPr lvl="1"/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2554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obtener soporte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r>
              <a:rPr lang="es-ES_tradnl" sz="2000" dirty="0" smtClean="0"/>
              <a:t>Bugs </a:t>
            </a:r>
            <a:r>
              <a:rPr lang="es-ES_tradnl" sz="2000" dirty="0" smtClean="0"/>
              <a:t>Plataforma</a:t>
            </a:r>
            <a:r>
              <a:rPr lang="es-ES_tradnl" sz="2000" dirty="0" smtClean="0"/>
              <a:t>:</a:t>
            </a:r>
          </a:p>
          <a:p>
            <a:pPr lvl="1"/>
            <a:r>
              <a:rPr lang="es-ES_tradnl" sz="1800" dirty="0" smtClean="0"/>
              <a:t>Reportes de posibles errores deben incluir el </a:t>
            </a:r>
            <a:r>
              <a:rPr lang="es-ES_tradnl" sz="1800" b="1" dirty="0" smtClean="0"/>
              <a:t>id de operación </a:t>
            </a:r>
            <a:r>
              <a:rPr lang="es-ES_tradnl" sz="1800" dirty="0" smtClean="0"/>
              <a:t>relevante al bug, </a:t>
            </a:r>
            <a:r>
              <a:rPr lang="es-ES_tradnl" sz="1800" dirty="0" smtClean="0"/>
              <a:t>de lo contrario serán </a:t>
            </a:r>
            <a:r>
              <a:rPr lang="es-ES_tradnl" sz="1800" dirty="0" smtClean="0"/>
              <a:t>ignorados.</a:t>
            </a:r>
          </a:p>
          <a:p>
            <a:r>
              <a:rPr lang="es-ES_tradnl" sz="1800" dirty="0" smtClean="0"/>
              <a:t>Problemas </a:t>
            </a:r>
            <a:r>
              <a:rPr lang="es-ES_tradnl" sz="1800" dirty="0" smtClean="0"/>
              <a:t>Técnicos</a:t>
            </a:r>
            <a:r>
              <a:rPr lang="es-ES_tradnl" sz="1800" dirty="0" smtClean="0"/>
              <a:t>:</a:t>
            </a:r>
          </a:p>
          <a:p>
            <a:pPr lvl="1"/>
            <a:r>
              <a:rPr lang="es-ES_tradnl" sz="1800" dirty="0" smtClean="0"/>
              <a:t>Cualquier consultas sobre </a:t>
            </a:r>
            <a:r>
              <a:rPr lang="es-ES_tradnl" sz="1800" dirty="0" err="1" smtClean="0"/>
              <a:t>requests</a:t>
            </a:r>
            <a:r>
              <a:rPr lang="es-ES_tradnl" sz="1800" dirty="0" smtClean="0"/>
              <a:t> que no funcionan debe incluir al menos 1 de los siguientes artefactos:</a:t>
            </a:r>
          </a:p>
          <a:p>
            <a:pPr lvl="2"/>
            <a:r>
              <a:rPr lang="es-ES_tradnl" sz="1800" dirty="0" smtClean="0"/>
              <a:t>Un comando </a:t>
            </a:r>
            <a:r>
              <a:rPr lang="es-ES_tradnl" sz="1800" i="1" dirty="0" smtClean="0"/>
              <a:t>CURL </a:t>
            </a:r>
            <a:r>
              <a:rPr lang="es-ES_tradnl" sz="1800" dirty="0" smtClean="0"/>
              <a:t>que reproduzca el </a:t>
            </a:r>
            <a:r>
              <a:rPr lang="es-ES_tradnl" sz="1800" dirty="0" err="1" smtClean="0"/>
              <a:t>request</a:t>
            </a:r>
            <a:r>
              <a:rPr lang="es-ES_tradnl" sz="1800" dirty="0" smtClean="0"/>
              <a:t> con problemas</a:t>
            </a:r>
          </a:p>
          <a:p>
            <a:pPr lvl="2"/>
            <a:r>
              <a:rPr lang="es-ES_tradnl" sz="1800" dirty="0" smtClean="0"/>
              <a:t>Un archivo HAR que incluya el </a:t>
            </a:r>
            <a:r>
              <a:rPr lang="es-ES_tradnl" sz="1800" dirty="0" err="1" smtClean="0"/>
              <a:t>request</a:t>
            </a:r>
            <a:r>
              <a:rPr lang="es-ES_tradnl" sz="1800" dirty="0" smtClean="0"/>
              <a:t> y respuesta</a:t>
            </a:r>
          </a:p>
          <a:p>
            <a:pPr lvl="1"/>
            <a:r>
              <a:rPr lang="es-ES_tradnl" sz="1800" dirty="0" smtClean="0"/>
              <a:t>Indicar claramente otras condiciones para reproducir</a:t>
            </a:r>
          </a:p>
          <a:p>
            <a:pPr lvl="1"/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2243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mtClean="0"/>
              <a:t>Lineamientos Integración</a:t>
            </a:r>
          </a:p>
          <a:p>
            <a:r>
              <a:rPr lang="es-CL" sz="2000" smtClean="0"/>
              <a:t>2018-Ene-11</a:t>
            </a:r>
            <a:endParaRPr lang="es-CL" sz="200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904999" y="2228193"/>
            <a:ext cx="6915151" cy="1076119"/>
          </a:xfrm>
        </p:spPr>
        <p:txBody>
          <a:bodyPr/>
          <a:lstStyle/>
          <a:p>
            <a:r>
              <a:rPr lang="en-US" dirty="0" smtClean="0"/>
              <a:t>Portal de </a:t>
            </a:r>
            <a:r>
              <a:rPr lang="en-US" dirty="0" err="1" smtClean="0"/>
              <a:t>Pagos</a:t>
            </a:r>
            <a:r>
              <a:rPr lang="es-CL"/>
              <a:t/>
            </a:r>
            <a:br>
              <a:rPr lang="es-CL"/>
            </a:br>
            <a:endParaRPr lang="es-CL"/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7045484" y="4707448"/>
            <a:ext cx="2006462" cy="3018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050" dirty="0" smtClean="0">
                <a:solidFill>
                  <a:schemeClr val="bg1"/>
                </a:solidFill>
                <a:latin typeface="Raleway Regular" charset="0"/>
              </a:rPr>
              <a:t>www.coordinadorelectrico.cl</a:t>
            </a:r>
            <a:endParaRPr lang="es-CL" sz="1050" dirty="0">
              <a:solidFill>
                <a:schemeClr val="bg1"/>
              </a:solidFill>
              <a:latin typeface="Raleway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r>
              <a:rPr lang="es-ES_tradnl" sz="2000" dirty="0" smtClean="0"/>
              <a:t>Generalidades</a:t>
            </a:r>
          </a:p>
          <a:p>
            <a:r>
              <a:rPr lang="es-ES_tradnl" sz="2000" dirty="0" smtClean="0"/>
              <a:t>Modelo de Datos</a:t>
            </a:r>
          </a:p>
          <a:p>
            <a:r>
              <a:rPr lang="es-ES_tradnl" sz="2000" dirty="0" smtClean="0"/>
              <a:t>API</a:t>
            </a:r>
          </a:p>
          <a:p>
            <a:r>
              <a:rPr lang="es-ES_tradnl" sz="2000" dirty="0" smtClean="0"/>
              <a:t>Cómo Informar</a:t>
            </a:r>
            <a:endParaRPr lang="es-ES_tradnl" sz="2000" dirty="0" smtClean="0"/>
          </a:p>
          <a:p>
            <a:r>
              <a:rPr lang="es-ES_tradnl" sz="2000" dirty="0" smtClean="0"/>
              <a:t>Ejemplos</a:t>
            </a:r>
          </a:p>
          <a:p>
            <a:r>
              <a:rPr lang="es-ES_tradnl" sz="2000" dirty="0" smtClean="0"/>
              <a:t>Recomendaciones de Arquitectura</a:t>
            </a:r>
          </a:p>
          <a:p>
            <a:r>
              <a:rPr lang="es-ES_tradnl" sz="2000" dirty="0" smtClean="0"/>
              <a:t>Cómo </a:t>
            </a:r>
            <a:r>
              <a:rPr lang="es-ES_tradnl" sz="2000" dirty="0"/>
              <a:t>O</a:t>
            </a:r>
            <a:r>
              <a:rPr lang="es-ES_tradnl" sz="2000" dirty="0" smtClean="0"/>
              <a:t>btener Soporte</a:t>
            </a:r>
            <a:endParaRPr lang="es-ES_tradnl" sz="2000" dirty="0" smtClean="0"/>
          </a:p>
          <a:p>
            <a:endParaRPr lang="es-ES_tradnl" sz="2000" dirty="0" smtClean="0"/>
          </a:p>
          <a:p>
            <a:endParaRPr lang="es-ES_tradnl" sz="2000" dirty="0" smtClean="0"/>
          </a:p>
          <a:p>
            <a:pPr lvl="1"/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220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Generalidades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pPr marL="0" indent="0">
              <a:buNone/>
            </a:pPr>
            <a:r>
              <a:rPr lang="es-ES_tradnl" sz="2000" dirty="0" smtClean="0"/>
              <a:t>Objetivos del portal:</a:t>
            </a:r>
          </a:p>
          <a:p>
            <a:r>
              <a:rPr lang="es-ES_tradnl" sz="1600" dirty="0" smtClean="0"/>
              <a:t>Permitir al Coordinador monitorear la cadena de pagos</a:t>
            </a:r>
          </a:p>
          <a:p>
            <a:r>
              <a:rPr lang="es-ES_tradnl" sz="1600" dirty="0" smtClean="0"/>
              <a:t>Proveer </a:t>
            </a:r>
            <a:r>
              <a:rPr lang="es-ES_tradnl" sz="1600" dirty="0" smtClean="0"/>
              <a:t>información, </a:t>
            </a:r>
            <a:r>
              <a:rPr lang="es-ES_tradnl" sz="1600" dirty="0" smtClean="0"/>
              <a:t>por parte del </a:t>
            </a:r>
            <a:r>
              <a:rPr lang="es-ES_tradnl" sz="1600" dirty="0" smtClean="0"/>
              <a:t>Coordinador, </a:t>
            </a:r>
            <a:r>
              <a:rPr lang="es-ES_tradnl" sz="1600" dirty="0" smtClean="0"/>
              <a:t>de la evaluación del Coordinador sobre el estado de la cadena de pagos</a:t>
            </a:r>
          </a:p>
          <a:p>
            <a:r>
              <a:rPr lang="es-ES_tradnl" sz="1600" dirty="0" smtClean="0"/>
              <a:t>Ser un repositorio de las instrucciones de pago, contactos y cuentas de los participantes que intervienen en la cadena de pagos</a:t>
            </a:r>
          </a:p>
          <a:p>
            <a:endParaRPr lang="es-ES_tradnl" sz="2000" dirty="0"/>
          </a:p>
          <a:p>
            <a:pPr marL="0" indent="0">
              <a:buNone/>
            </a:pPr>
            <a:r>
              <a:rPr lang="es-ES_tradnl" sz="2000" dirty="0" smtClean="0"/>
              <a:t>No es un objetivo del portal:</a:t>
            </a:r>
          </a:p>
          <a:p>
            <a:r>
              <a:rPr lang="es-ES_tradnl" sz="1600" dirty="0" smtClean="0"/>
              <a:t>Participar de procesos comerciales de los coordinados distintos a los indicados </a:t>
            </a:r>
          </a:p>
          <a:p>
            <a:r>
              <a:rPr lang="es-ES_tradnl" sz="1600" dirty="0" smtClean="0"/>
              <a:t>Participar de la cadena pagos en ninguna capacidad distinta a publicar el cuadro</a:t>
            </a:r>
          </a:p>
          <a:p>
            <a:endParaRPr lang="es-ES_tradnl" sz="1600" dirty="0" smtClean="0"/>
          </a:p>
          <a:p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9240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Modelo de Datos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El </a:t>
            </a:r>
            <a:r>
              <a:rPr lang="es-ES_tradnl" dirty="0" smtClean="0"/>
              <a:t>modelo está </a:t>
            </a:r>
            <a:r>
              <a:rPr lang="es-ES_tradnl" dirty="0" smtClean="0"/>
              <a:t>compuesto </a:t>
            </a:r>
            <a:r>
              <a:rPr lang="es-ES_tradnl" dirty="0" smtClean="0"/>
              <a:t>por 3 secciones principales</a:t>
            </a:r>
            <a:endParaRPr lang="es-ES_tradnl" dirty="0" smtClean="0"/>
          </a:p>
          <a:p>
            <a:r>
              <a:rPr lang="es-ES_tradnl" b="1" dirty="0" smtClean="0"/>
              <a:t>Información de Ambiente</a:t>
            </a:r>
          </a:p>
          <a:p>
            <a:pPr lvl="1"/>
            <a:r>
              <a:rPr lang="es-ES_tradnl" dirty="0" smtClean="0"/>
              <a:t>Participantes</a:t>
            </a:r>
          </a:p>
          <a:p>
            <a:pPr lvl="1"/>
            <a:r>
              <a:rPr lang="es-ES_tradnl" dirty="0" smtClean="0"/>
              <a:t>Bancos</a:t>
            </a:r>
          </a:p>
          <a:p>
            <a:pPr lvl="1"/>
            <a:r>
              <a:rPr lang="es-ES_tradnl" dirty="0" smtClean="0"/>
              <a:t>Tipos de DTE</a:t>
            </a:r>
          </a:p>
          <a:p>
            <a:pPr lvl="1"/>
            <a:r>
              <a:rPr lang="es-ES_tradnl" dirty="0" smtClean="0"/>
              <a:t>Conceptos</a:t>
            </a:r>
          </a:p>
          <a:p>
            <a:r>
              <a:rPr lang="es-ES_tradnl" b="1" dirty="0" smtClean="0"/>
              <a:t>Instrucciones de Pago</a:t>
            </a:r>
          </a:p>
          <a:p>
            <a:pPr lvl="1"/>
            <a:r>
              <a:rPr lang="es-ES_tradnl" dirty="0" smtClean="0"/>
              <a:t>Cuadros de Pago</a:t>
            </a:r>
          </a:p>
          <a:p>
            <a:pPr lvl="1"/>
            <a:r>
              <a:rPr lang="es-ES_tradnl" dirty="0" smtClean="0"/>
              <a:t>Instrucciones de Pago</a:t>
            </a:r>
          </a:p>
          <a:p>
            <a:r>
              <a:rPr lang="es-ES_tradnl" b="1" dirty="0" smtClean="0"/>
              <a:t>Proceso de Pago</a:t>
            </a:r>
          </a:p>
          <a:p>
            <a:pPr lvl="1"/>
            <a:r>
              <a:rPr lang="es-ES_tradnl" dirty="0" err="1" smtClean="0"/>
              <a:t>DTEs</a:t>
            </a:r>
            <a:endParaRPr lang="es-ES_tradnl" dirty="0" smtClean="0"/>
          </a:p>
          <a:p>
            <a:pPr lvl="1"/>
            <a:r>
              <a:rPr lang="es-ES_tradnl" dirty="0" smtClean="0"/>
              <a:t>Pagos</a:t>
            </a:r>
          </a:p>
          <a:p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19986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Modelo de Datos </a:t>
            </a:r>
            <a:r>
              <a:rPr lang="mr-IN" smtClean="0"/>
              <a:t>–</a:t>
            </a:r>
            <a:r>
              <a:rPr lang="es-CL" smtClean="0"/>
              <a:t> Información Ambiente</a:t>
            </a:r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19843"/>
            <a:ext cx="8496300" cy="3051527"/>
          </a:xfrm>
        </p:spPr>
      </p:pic>
    </p:spTree>
    <p:extLst>
      <p:ext uri="{BB962C8B-B14F-4D97-AF65-F5344CB8AC3E}">
        <p14:creationId xmlns:p14="http://schemas.microsoft.com/office/powerpoint/2010/main" val="865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Modelo de Datos </a:t>
            </a:r>
            <a:r>
              <a:rPr lang="mr-IN" smtClean="0"/>
              <a:t>–</a:t>
            </a:r>
            <a:r>
              <a:rPr lang="es-CL" smtClean="0"/>
              <a:t> Instrucciones de Pago</a:t>
            </a:r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30" y="727504"/>
            <a:ext cx="1795980" cy="3805139"/>
          </a:xfrm>
        </p:spPr>
      </p:pic>
    </p:spTree>
    <p:extLst>
      <p:ext uri="{BB962C8B-B14F-4D97-AF65-F5344CB8AC3E}">
        <p14:creationId xmlns:p14="http://schemas.microsoft.com/office/powerpoint/2010/main" val="1747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Modelo de Datos </a:t>
            </a:r>
            <a:r>
              <a:rPr lang="mr-IN" smtClean="0"/>
              <a:t>–</a:t>
            </a:r>
            <a:r>
              <a:rPr lang="es-CL" smtClean="0"/>
              <a:t> Proceso de Pago</a:t>
            </a:r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2" y="803854"/>
            <a:ext cx="3314380" cy="3784021"/>
          </a:xfrm>
        </p:spPr>
      </p:pic>
    </p:spTree>
    <p:extLst>
      <p:ext uri="{BB962C8B-B14F-4D97-AF65-F5344CB8AC3E}">
        <p14:creationId xmlns:p14="http://schemas.microsoft.com/office/powerpoint/2010/main" val="3454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3850" y="1153886"/>
            <a:ext cx="8496300" cy="3433989"/>
          </a:xfrm>
        </p:spPr>
        <p:txBody>
          <a:bodyPr/>
          <a:lstStyle/>
          <a:p>
            <a:r>
              <a:rPr lang="es-ES_tradnl" sz="2000" dirty="0" smtClean="0"/>
              <a:t>Ambientes</a:t>
            </a:r>
          </a:p>
          <a:p>
            <a:pPr lvl="1"/>
            <a:r>
              <a:rPr lang="es-ES_tradnl" sz="1800" dirty="0"/>
              <a:t>Producción: </a:t>
            </a:r>
            <a:endParaRPr lang="es-ES_tradnl" sz="1800" dirty="0" smtClean="0"/>
          </a:p>
          <a:p>
            <a:pPr lvl="2"/>
            <a:r>
              <a:rPr lang="es-ES_tradnl" dirty="0">
                <a:hlinkClick r:id="rId2"/>
              </a:rPr>
              <a:t>https</a:t>
            </a:r>
            <a:r>
              <a:rPr lang="es-ES_tradnl" dirty="0" smtClean="0">
                <a:hlinkClick r:id="rId2"/>
              </a:rPr>
              <a:t>://ppagos-sen.coordinadorelectrico.cl/api/v1</a:t>
            </a:r>
            <a:endParaRPr lang="es-ES_tradnl" dirty="0" smtClean="0"/>
          </a:p>
          <a:p>
            <a:pPr lvl="2"/>
            <a:r>
              <a:rPr lang="es-ES_tradnl" dirty="0"/>
              <a:t>Documentación: https://</a:t>
            </a:r>
            <a:r>
              <a:rPr lang="es-ES_tradnl" dirty="0" err="1"/>
              <a:t>ppagos-sen.coordinadorelectrico.cl</a:t>
            </a:r>
            <a:r>
              <a:rPr lang="es-ES_tradnl" dirty="0"/>
              <a:t>/api/</a:t>
            </a:r>
            <a:r>
              <a:rPr lang="es-ES_tradnl" dirty="0" err="1"/>
              <a:t>docs</a:t>
            </a:r>
            <a:r>
              <a:rPr lang="es-ES_tradnl" dirty="0"/>
              <a:t>/</a:t>
            </a:r>
          </a:p>
          <a:p>
            <a:pPr lvl="1"/>
            <a:r>
              <a:rPr lang="es-ES_tradnl" sz="1800" dirty="0" err="1" smtClean="0"/>
              <a:t>Staging</a:t>
            </a:r>
            <a:r>
              <a:rPr lang="es-ES_tradnl" sz="1800" dirty="0" smtClean="0"/>
              <a:t>/Pruebas:</a:t>
            </a:r>
          </a:p>
          <a:p>
            <a:pPr lvl="2"/>
            <a:r>
              <a:rPr lang="es-ES_tradnl" dirty="0">
                <a:hlinkClick r:id="rId3"/>
              </a:rPr>
              <a:t>https</a:t>
            </a:r>
            <a:r>
              <a:rPr lang="es-ES_tradnl" dirty="0" smtClean="0">
                <a:hlinkClick r:id="rId3"/>
              </a:rPr>
              <a:t>://staging-ppagos-sen.coordinadorelectrico.cl/api/v1</a:t>
            </a:r>
            <a:endParaRPr lang="es-ES_tradnl" dirty="0" smtClean="0"/>
          </a:p>
          <a:p>
            <a:pPr lvl="2"/>
            <a:r>
              <a:rPr lang="es-ES_tradnl" dirty="0"/>
              <a:t>Documentación: https</a:t>
            </a:r>
            <a:r>
              <a:rPr lang="es-ES_tradnl" dirty="0" smtClean="0"/>
              <a:t>://</a:t>
            </a:r>
            <a:r>
              <a:rPr lang="es-ES_tradnl" dirty="0" err="1" smtClean="0"/>
              <a:t>staging-ppagos-sen.coordinadorelectrico.cl</a:t>
            </a:r>
            <a:r>
              <a:rPr lang="es-ES_tradnl" dirty="0" smtClean="0"/>
              <a:t>/api/</a:t>
            </a:r>
            <a:r>
              <a:rPr lang="es-ES_tradnl" dirty="0" err="1" smtClean="0"/>
              <a:t>docs</a:t>
            </a:r>
            <a:r>
              <a:rPr lang="es-ES_tradnl" dirty="0"/>
              <a:t>/</a:t>
            </a:r>
            <a:endParaRPr lang="es-ES_tradnl" dirty="0" smtClean="0"/>
          </a:p>
          <a:p>
            <a:r>
              <a:rPr lang="es-ES_tradnl" sz="2000" dirty="0" smtClean="0"/>
              <a:t>Autenticación vía </a:t>
            </a:r>
            <a:r>
              <a:rPr lang="es-ES_tradnl" sz="2000" dirty="0" err="1" smtClean="0"/>
              <a:t>token</a:t>
            </a:r>
            <a:r>
              <a:rPr lang="es-ES_tradnl" sz="2000" dirty="0" smtClean="0"/>
              <a:t> de un agente</a:t>
            </a:r>
          </a:p>
          <a:p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3291406"/>
            <a:ext cx="2570480" cy="9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nformar</a:t>
            </a:r>
            <a:r>
              <a:rPr lang="en-US" dirty="0" smtClean="0"/>
              <a:t> </a:t>
            </a:r>
            <a:r>
              <a:rPr lang="en-US" dirty="0" smtClean="0"/>
              <a:t>- DTEs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Deudor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z="1100" dirty="0"/>
              <a:t>Previo</a:t>
            </a:r>
          </a:p>
          <a:p>
            <a:pPr lvl="1"/>
            <a:r>
              <a:rPr lang="es-ES_tradnl" sz="1100" dirty="0"/>
              <a:t>Obtener información relevante de DTE</a:t>
            </a:r>
          </a:p>
          <a:p>
            <a:pPr lvl="1"/>
            <a:r>
              <a:rPr lang="es-ES_tradnl" sz="1100" dirty="0"/>
              <a:t>Identificar instrucción de pago asociada a la DTE (Usando referencia, emisor y receptor)</a:t>
            </a:r>
          </a:p>
          <a:p>
            <a:r>
              <a:rPr lang="es-ES_tradnl" sz="1100" dirty="0" smtClean="0"/>
              <a:t>En </a:t>
            </a:r>
            <a:r>
              <a:rPr lang="es-ES_tradnl" sz="1100" dirty="0"/>
              <a:t>API</a:t>
            </a:r>
          </a:p>
          <a:p>
            <a:pPr lvl="1"/>
            <a:r>
              <a:rPr lang="es-ES_tradnl" sz="1100" dirty="0"/>
              <a:t>Solicitar ID de instrucción de pago</a:t>
            </a:r>
          </a:p>
          <a:p>
            <a:pPr lvl="1"/>
            <a:r>
              <a:rPr lang="es-ES_tradnl" sz="1100" dirty="0" smtClean="0"/>
              <a:t>Usar </a:t>
            </a:r>
            <a:r>
              <a:rPr lang="es-ES_tradnl" sz="1100" dirty="0" err="1"/>
              <a:t>endpoint</a:t>
            </a:r>
            <a:r>
              <a:rPr lang="es-ES_tradnl" sz="1100" dirty="0"/>
              <a:t> post </a:t>
            </a:r>
            <a:r>
              <a:rPr lang="es-ES_tradnl" sz="1100" i="1" dirty="0"/>
              <a:t>/api/v1/</a:t>
            </a:r>
            <a:r>
              <a:rPr lang="es-ES_tradnl" sz="1100" i="1" dirty="0" err="1"/>
              <a:t>operations</a:t>
            </a:r>
            <a:r>
              <a:rPr lang="es-ES_tradnl" sz="1100" i="1" dirty="0"/>
              <a:t>/</a:t>
            </a:r>
            <a:r>
              <a:rPr lang="es-ES_tradnl" sz="1100" i="1" dirty="0" err="1"/>
              <a:t>dtes</a:t>
            </a:r>
            <a:r>
              <a:rPr lang="es-ES_tradnl" sz="1100" i="1" dirty="0"/>
              <a:t>/</a:t>
            </a:r>
            <a:r>
              <a:rPr lang="es-ES_tradnl" sz="1100" i="1" dirty="0" err="1"/>
              <a:t>create</a:t>
            </a:r>
            <a:r>
              <a:rPr lang="es-ES_tradnl" sz="1100" i="1" dirty="0"/>
              <a:t>/ </a:t>
            </a:r>
          </a:p>
          <a:p>
            <a:r>
              <a:rPr lang="es-ES_tradnl" sz="1100" dirty="0"/>
              <a:t>Tracking</a:t>
            </a:r>
          </a:p>
          <a:p>
            <a:pPr lvl="1"/>
            <a:r>
              <a:rPr lang="es-ES_tradnl" sz="1100" dirty="0"/>
              <a:t>Guardar </a:t>
            </a:r>
            <a:r>
              <a:rPr lang="es-ES_tradnl" sz="1100" i="1" dirty="0" err="1"/>
              <a:t>operation</a:t>
            </a:r>
            <a:endParaRPr lang="es-ES_tradnl" sz="1100" i="1" dirty="0"/>
          </a:p>
          <a:p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57150" indent="0">
              <a:buNone/>
            </a:pPr>
            <a:endParaRPr lang="es-ES_tradnl" sz="2000" dirty="0" smtClean="0"/>
          </a:p>
          <a:p>
            <a:endParaRPr lang="es-ES_tradnl" sz="2000" dirty="0" smtClean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mtClean="0"/>
              <a:t>Acreedor</a:t>
            </a:r>
            <a:endParaRPr lang="es-ES_tradnl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sz="1100" smtClean="0"/>
              <a:t>Previo</a:t>
            </a:r>
          </a:p>
          <a:p>
            <a:pPr lvl="1"/>
            <a:r>
              <a:rPr lang="es-ES_tradnl" sz="1100" smtClean="0"/>
              <a:t>Obtener información relevante de DTE</a:t>
            </a:r>
          </a:p>
          <a:p>
            <a:pPr lvl="1"/>
            <a:r>
              <a:rPr lang="es-ES_tradnl" sz="1100" smtClean="0"/>
              <a:t>Identificar instrucción de pago asociada a la DTE (Usando referencia, emisor y receptor)</a:t>
            </a:r>
          </a:p>
          <a:p>
            <a:pPr lvl="1"/>
            <a:r>
              <a:rPr lang="es-ES_tradnl" sz="1100" smtClean="0"/>
              <a:t>Obtener el XML de la DTE</a:t>
            </a:r>
          </a:p>
          <a:p>
            <a:r>
              <a:rPr lang="es-ES_tradnl" sz="1100" smtClean="0"/>
              <a:t>En API</a:t>
            </a:r>
          </a:p>
          <a:p>
            <a:pPr lvl="1"/>
            <a:r>
              <a:rPr lang="es-ES_tradnl" sz="1100" smtClean="0"/>
              <a:t>Solicitar ID de instrucción de pago</a:t>
            </a:r>
          </a:p>
          <a:p>
            <a:pPr lvl="1"/>
            <a:r>
              <a:rPr lang="es-ES_tradnl" sz="1100" smtClean="0"/>
              <a:t>Subir archivo usando </a:t>
            </a:r>
            <a:r>
              <a:rPr lang="es-ES_tradnl" sz="1100" err="1" smtClean="0"/>
              <a:t>endpoint</a:t>
            </a:r>
            <a:r>
              <a:rPr lang="es-ES_tradnl" sz="1100"/>
              <a:t> </a:t>
            </a:r>
            <a:r>
              <a:rPr lang="es-ES_tradnl" sz="1100" i="1"/>
              <a:t>/api/v1/</a:t>
            </a:r>
            <a:r>
              <a:rPr lang="es-ES_tradnl" sz="1100" i="1" err="1"/>
              <a:t>resources</a:t>
            </a:r>
            <a:r>
              <a:rPr lang="es-ES_tradnl" sz="1100" i="1"/>
              <a:t>/</a:t>
            </a:r>
            <a:r>
              <a:rPr lang="es-ES_tradnl" sz="1100" i="1" err="1"/>
              <a:t>auxiliary</a:t>
            </a:r>
            <a:r>
              <a:rPr lang="es-ES_tradnl" sz="1100" i="1"/>
              <a:t>-files/</a:t>
            </a:r>
          </a:p>
          <a:p>
            <a:pPr lvl="1"/>
            <a:r>
              <a:rPr lang="es-ES_tradnl" sz="1100" smtClean="0"/>
              <a:t>Usar </a:t>
            </a:r>
            <a:r>
              <a:rPr lang="es-ES_tradnl" sz="1100" err="1" smtClean="0"/>
              <a:t>endpoint</a:t>
            </a:r>
            <a:r>
              <a:rPr lang="es-ES_tradnl" sz="1100"/>
              <a:t> post </a:t>
            </a:r>
            <a:r>
              <a:rPr lang="es-ES_tradnl" sz="1100" i="1"/>
              <a:t>/api/v1/</a:t>
            </a:r>
            <a:r>
              <a:rPr lang="es-ES_tradnl" sz="1100" i="1" err="1"/>
              <a:t>operations</a:t>
            </a:r>
            <a:r>
              <a:rPr lang="es-ES_tradnl" sz="1100" i="1"/>
              <a:t>/</a:t>
            </a:r>
            <a:r>
              <a:rPr lang="es-ES_tradnl" sz="1100" i="1" err="1"/>
              <a:t>dtes</a:t>
            </a:r>
            <a:r>
              <a:rPr lang="es-ES_tradnl" sz="1100" i="1"/>
              <a:t>/</a:t>
            </a:r>
            <a:r>
              <a:rPr lang="es-ES_tradnl" sz="1100" i="1" err="1"/>
              <a:t>create</a:t>
            </a:r>
            <a:r>
              <a:rPr lang="es-ES_tradnl" sz="1100" i="1"/>
              <a:t>/ </a:t>
            </a:r>
            <a:endParaRPr lang="es-ES_tradnl" sz="1100" i="1" smtClean="0"/>
          </a:p>
          <a:p>
            <a:r>
              <a:rPr lang="es-ES_tradnl" sz="1100" smtClean="0"/>
              <a:t>Tracking</a:t>
            </a:r>
          </a:p>
          <a:p>
            <a:pPr lvl="1"/>
            <a:r>
              <a:rPr lang="es-ES_tradnl" sz="1100" smtClean="0"/>
              <a:t>Guardar </a:t>
            </a:r>
            <a:r>
              <a:rPr lang="es-ES_tradnl" sz="1100" i="1" err="1" smtClean="0"/>
              <a:t>operation</a:t>
            </a:r>
            <a:endParaRPr lang="es-ES_tradnl" sz="1100" i="1"/>
          </a:p>
          <a:p>
            <a:pPr lvl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5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ordinador Electrico Nacional">
      <a:dk1>
        <a:srgbClr val="7F7F7F"/>
      </a:dk1>
      <a:lt1>
        <a:sysClr val="window" lastClr="FFFFFF"/>
      </a:lt1>
      <a:dk2>
        <a:srgbClr val="007E87"/>
      </a:dk2>
      <a:lt2>
        <a:srgbClr val="EEECE1"/>
      </a:lt2>
      <a:accent1>
        <a:srgbClr val="02B2A5"/>
      </a:accent1>
      <a:accent2>
        <a:srgbClr val="01AFC6"/>
      </a:accent2>
      <a:accent3>
        <a:srgbClr val="DAD427"/>
      </a:accent3>
      <a:accent4>
        <a:srgbClr val="6AB747"/>
      </a:accent4>
      <a:accent5>
        <a:srgbClr val="FFB33E"/>
      </a:accent5>
      <a:accent6>
        <a:srgbClr val="FE5F2A"/>
      </a:accent6>
      <a:hlink>
        <a:srgbClr val="02B2A5"/>
      </a:hlink>
      <a:folHlink>
        <a:srgbClr val="FF8C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482</Words>
  <Application>Microsoft Macintosh PowerPoint</Application>
  <PresentationFormat>On-screen Show (16:9)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DIN-Light</vt:lpstr>
      <vt:lpstr>Raleway Regular</vt:lpstr>
      <vt:lpstr>Arial</vt:lpstr>
      <vt:lpstr>Tema de Office</vt:lpstr>
      <vt:lpstr>Portal de Pagos </vt:lpstr>
      <vt:lpstr>Agenda</vt:lpstr>
      <vt:lpstr>Generalidades</vt:lpstr>
      <vt:lpstr>Modelo de Datos</vt:lpstr>
      <vt:lpstr>Modelo de Datos – Información Ambiente</vt:lpstr>
      <vt:lpstr>Modelo de Datos – Instrucciones de Pago</vt:lpstr>
      <vt:lpstr>Modelo de Datos – Proceso de Pago</vt:lpstr>
      <vt:lpstr>API</vt:lpstr>
      <vt:lpstr>Cómo Informar - DTEs</vt:lpstr>
      <vt:lpstr>Cómo Informar - Pagos</vt:lpstr>
      <vt:lpstr>Recomendaciones de Arquitectura</vt:lpstr>
      <vt:lpstr>Como obtener soporte</vt:lpstr>
      <vt:lpstr>Portal de Pagos 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Almabrands</dc:creator>
  <cp:lastModifiedBy>Rodrigo L. Soto Marifil</cp:lastModifiedBy>
  <cp:revision>228</cp:revision>
  <dcterms:created xsi:type="dcterms:W3CDTF">2016-06-27T19:50:13Z</dcterms:created>
  <dcterms:modified xsi:type="dcterms:W3CDTF">2018-01-11T14:39:54Z</dcterms:modified>
</cp:coreProperties>
</file>